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7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5250545-5F26-4EB6-BABA-0D51D5040E24}">
  <a:tblStyle styleId="{55250545-5F26-4EB6-BABA-0D51D5040E24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  <a:fill>
          <a:solidFill>
            <a:srgbClr val="E9EFF7"/>
          </a:solidFill>
        </a:fill>
      </a:tcStyle>
    </a:wholeTbl>
    <a:band1H>
      <a:tcTxStyle/>
      <a:tcStyle>
        <a:tcBdr/>
        <a:fill>
          <a:solidFill>
            <a:srgbClr val="D0DEEF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D0DEEF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164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1100"/>
              <a:buChar char="●"/>
              <a:defRPr sz="1100"/>
            </a:lvl1pPr>
            <a:lvl2pPr lvl="1">
              <a:spcBef>
                <a:spcPts val="0"/>
              </a:spcBef>
              <a:buSzPts val="1100"/>
              <a:buChar char="○"/>
              <a:defRPr sz="1100"/>
            </a:lvl2pPr>
            <a:lvl3pPr lvl="2">
              <a:spcBef>
                <a:spcPts val="0"/>
              </a:spcBef>
              <a:buSzPts val="1100"/>
              <a:buChar char="■"/>
              <a:defRPr sz="1100"/>
            </a:lvl3pPr>
            <a:lvl4pPr lvl="3">
              <a:spcBef>
                <a:spcPts val="0"/>
              </a:spcBef>
              <a:buSzPts val="1100"/>
              <a:buChar char="●"/>
              <a:defRPr sz="1100"/>
            </a:lvl4pPr>
            <a:lvl5pPr lvl="4">
              <a:spcBef>
                <a:spcPts val="0"/>
              </a:spcBef>
              <a:buSzPts val="1100"/>
              <a:buChar char="○"/>
              <a:defRPr sz="1100"/>
            </a:lvl5pPr>
            <a:lvl6pPr lvl="5">
              <a:spcBef>
                <a:spcPts val="0"/>
              </a:spcBef>
              <a:buSzPts val="1100"/>
              <a:buChar char="■"/>
              <a:defRPr sz="1100"/>
            </a:lvl6pPr>
            <a:lvl7pPr lvl="6">
              <a:spcBef>
                <a:spcPts val="0"/>
              </a:spcBef>
              <a:buSzPts val="1100"/>
              <a:buChar char="●"/>
              <a:defRPr sz="1100"/>
            </a:lvl7pPr>
            <a:lvl8pPr lvl="7">
              <a:spcBef>
                <a:spcPts val="0"/>
              </a:spcBef>
              <a:buSzPts val="1100"/>
              <a:buChar char="○"/>
              <a:defRPr sz="1100"/>
            </a:lvl8pPr>
            <a:lvl9pPr lvl="8">
              <a:spcBef>
                <a:spcPts val="0"/>
              </a:spcBef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57113291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88" name="Shape 8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764586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190" name="Shape 19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603086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211" name="Shape 21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155123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221" name="Shape 22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576879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231" name="Shape 23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390834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238" name="Shape 23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565341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247" name="Shape 24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226115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254" name="Shape 25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218322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259" name="Shape 25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714891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266" name="Shape 26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106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275" name="Shape 27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071604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98" name="Shape 9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5973686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285" name="Shape 28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6225445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Shape 2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297" name="Shape 29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8904652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Shape 3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06" name="Shape 30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4072870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hape 3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15" name="Shape 31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521465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Shape 3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26" name="Shape 32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4151984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31" name="Shape 33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938205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105" name="Shape 10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093640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111" name="Shape 11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295665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122" name="Shape 12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612401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147" name="Shape 14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297427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156" name="Shape 15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080881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162" name="Shape 16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39289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180" name="Shape 18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102571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標題投影片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 txBox="1"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SzPts val="1400"/>
              <a:buNone/>
              <a:defRPr sz="1800"/>
            </a:lvl2pPr>
            <a:lvl3pPr lvl="2" indent="0">
              <a:spcBef>
                <a:spcPts val="0"/>
              </a:spcBef>
              <a:buSzPts val="1400"/>
              <a:buNone/>
              <a:defRPr sz="1800"/>
            </a:lvl3pPr>
            <a:lvl4pPr lvl="3" indent="0">
              <a:spcBef>
                <a:spcPts val="0"/>
              </a:spcBef>
              <a:buSzPts val="1400"/>
              <a:buNone/>
              <a:defRPr sz="1800"/>
            </a:lvl4pPr>
            <a:lvl5pPr lvl="4" indent="0">
              <a:spcBef>
                <a:spcPts val="0"/>
              </a:spcBef>
              <a:buSzPts val="1400"/>
              <a:buNone/>
              <a:defRPr sz="1800"/>
            </a:lvl5pPr>
            <a:lvl6pPr lvl="5" indent="0">
              <a:spcBef>
                <a:spcPts val="0"/>
              </a:spcBef>
              <a:buSzPts val="1400"/>
              <a:buNone/>
              <a:defRPr sz="1800"/>
            </a:lvl6pPr>
            <a:lvl7pPr lvl="6" indent="0">
              <a:spcBef>
                <a:spcPts val="0"/>
              </a:spcBef>
              <a:buSzPts val="1400"/>
              <a:buNone/>
              <a:defRPr sz="1800"/>
            </a:lvl7pPr>
            <a:lvl8pPr lvl="7" indent="0">
              <a:spcBef>
                <a:spcPts val="0"/>
              </a:spcBef>
              <a:buSzPts val="1400"/>
              <a:buNone/>
              <a:defRPr sz="1800"/>
            </a:lvl8pPr>
            <a:lvl9pPr lvl="8" indent="0">
              <a:spcBef>
                <a:spcPts val="0"/>
              </a:spcBef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None/>
            </a:pPr>
            <a:fld id="{00000000-1234-1234-1234-123412341234}" type="slidenum">
              <a:rPr lang="zh-TW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zh-TW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直排標題及文字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 rot="5400000">
            <a:off x="4623593" y="2285206"/>
            <a:ext cx="5811838" cy="197167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SzPts val="1400"/>
              <a:buNone/>
              <a:defRPr sz="1800"/>
            </a:lvl2pPr>
            <a:lvl3pPr lvl="2" indent="0">
              <a:spcBef>
                <a:spcPts val="0"/>
              </a:spcBef>
              <a:buSzPts val="1400"/>
              <a:buNone/>
              <a:defRPr sz="1800"/>
            </a:lvl3pPr>
            <a:lvl4pPr lvl="3" indent="0">
              <a:spcBef>
                <a:spcPts val="0"/>
              </a:spcBef>
              <a:buSzPts val="1400"/>
              <a:buNone/>
              <a:defRPr sz="1800"/>
            </a:lvl4pPr>
            <a:lvl5pPr lvl="4" indent="0">
              <a:spcBef>
                <a:spcPts val="0"/>
              </a:spcBef>
              <a:buSzPts val="1400"/>
              <a:buNone/>
              <a:defRPr sz="1800"/>
            </a:lvl5pPr>
            <a:lvl6pPr lvl="5" indent="0">
              <a:spcBef>
                <a:spcPts val="0"/>
              </a:spcBef>
              <a:buSzPts val="1400"/>
              <a:buNone/>
              <a:defRPr sz="1800"/>
            </a:lvl6pPr>
            <a:lvl7pPr lvl="6" indent="0">
              <a:spcBef>
                <a:spcPts val="0"/>
              </a:spcBef>
              <a:buSzPts val="1400"/>
              <a:buNone/>
              <a:defRPr sz="1800"/>
            </a:lvl7pPr>
            <a:lvl8pPr lvl="7" indent="0">
              <a:spcBef>
                <a:spcPts val="0"/>
              </a:spcBef>
              <a:buSzPts val="1400"/>
              <a:buNone/>
              <a:defRPr sz="1800"/>
            </a:lvl8pPr>
            <a:lvl9pPr lvl="8" indent="0">
              <a:spcBef>
                <a:spcPts val="0"/>
              </a:spcBef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 rot="5400000">
            <a:off x="623093" y="370681"/>
            <a:ext cx="5811838" cy="58007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8" name="Shape 78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None/>
            </a:pPr>
            <a:fld id="{00000000-1234-1234-1234-123412341234}" type="slidenum">
              <a:rPr lang="zh-TW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zh-TW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標題及物件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SzPts val="1400"/>
              <a:buNone/>
              <a:defRPr sz="1800"/>
            </a:lvl2pPr>
            <a:lvl3pPr lvl="2" indent="0">
              <a:spcBef>
                <a:spcPts val="0"/>
              </a:spcBef>
              <a:buSzPts val="1400"/>
              <a:buNone/>
              <a:defRPr sz="1800"/>
            </a:lvl3pPr>
            <a:lvl4pPr lvl="3" indent="0">
              <a:spcBef>
                <a:spcPts val="0"/>
              </a:spcBef>
              <a:buSzPts val="1400"/>
              <a:buNone/>
              <a:defRPr sz="1800"/>
            </a:lvl4pPr>
            <a:lvl5pPr lvl="4" indent="0">
              <a:spcBef>
                <a:spcPts val="0"/>
              </a:spcBef>
              <a:buSzPts val="1400"/>
              <a:buNone/>
              <a:defRPr sz="1800"/>
            </a:lvl5pPr>
            <a:lvl6pPr lvl="5" indent="0">
              <a:spcBef>
                <a:spcPts val="0"/>
              </a:spcBef>
              <a:buSzPts val="1400"/>
              <a:buNone/>
              <a:defRPr sz="1800"/>
            </a:lvl6pPr>
            <a:lvl7pPr lvl="6" indent="0">
              <a:spcBef>
                <a:spcPts val="0"/>
              </a:spcBef>
              <a:buSzPts val="1400"/>
              <a:buNone/>
              <a:defRPr sz="1800"/>
            </a:lvl7pPr>
            <a:lvl8pPr lvl="7" indent="0">
              <a:spcBef>
                <a:spcPts val="0"/>
              </a:spcBef>
              <a:buSzPts val="1400"/>
              <a:buNone/>
              <a:defRPr sz="1800"/>
            </a:lvl8pPr>
            <a:lvl9pPr lvl="8" indent="0">
              <a:spcBef>
                <a:spcPts val="0"/>
              </a:spcBef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None/>
            </a:pPr>
            <a:fld id="{00000000-1234-1234-1234-123412341234}" type="slidenum">
              <a:rPr lang="zh-TW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zh-TW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兩項物件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SzPts val="1400"/>
              <a:buNone/>
              <a:defRPr sz="1800"/>
            </a:lvl2pPr>
            <a:lvl3pPr lvl="2" indent="0">
              <a:spcBef>
                <a:spcPts val="0"/>
              </a:spcBef>
              <a:buSzPts val="1400"/>
              <a:buNone/>
              <a:defRPr sz="1800"/>
            </a:lvl3pPr>
            <a:lvl4pPr lvl="3" indent="0">
              <a:spcBef>
                <a:spcPts val="0"/>
              </a:spcBef>
              <a:buSzPts val="1400"/>
              <a:buNone/>
              <a:defRPr sz="1800"/>
            </a:lvl4pPr>
            <a:lvl5pPr lvl="4" indent="0">
              <a:spcBef>
                <a:spcPts val="0"/>
              </a:spcBef>
              <a:buSzPts val="1400"/>
              <a:buNone/>
              <a:defRPr sz="1800"/>
            </a:lvl5pPr>
            <a:lvl6pPr lvl="5" indent="0">
              <a:spcBef>
                <a:spcPts val="0"/>
              </a:spcBef>
              <a:buSzPts val="1400"/>
              <a:buNone/>
              <a:defRPr sz="1800"/>
            </a:lvl6pPr>
            <a:lvl7pPr lvl="6" indent="0">
              <a:spcBef>
                <a:spcPts val="0"/>
              </a:spcBef>
              <a:buSzPts val="1400"/>
              <a:buNone/>
              <a:defRPr sz="1800"/>
            </a:lvl7pPr>
            <a:lvl8pPr lvl="7" indent="0">
              <a:spcBef>
                <a:spcPts val="0"/>
              </a:spcBef>
              <a:buSzPts val="1400"/>
              <a:buNone/>
              <a:defRPr sz="1800"/>
            </a:lvl8pPr>
            <a:lvl9pPr lvl="8" indent="0">
              <a:spcBef>
                <a:spcPts val="0"/>
              </a:spcBef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body" idx="2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None/>
            </a:pPr>
            <a:fld id="{00000000-1234-1234-1234-123412341234}" type="slidenum">
              <a:rPr lang="zh-TW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zh-TW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比對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SzPts val="1400"/>
              <a:buNone/>
              <a:defRPr sz="1800"/>
            </a:lvl2pPr>
            <a:lvl3pPr lvl="2" indent="0">
              <a:spcBef>
                <a:spcPts val="0"/>
              </a:spcBef>
              <a:buSzPts val="1400"/>
              <a:buNone/>
              <a:defRPr sz="1800"/>
            </a:lvl3pPr>
            <a:lvl4pPr lvl="3" indent="0">
              <a:spcBef>
                <a:spcPts val="0"/>
              </a:spcBef>
              <a:buSzPts val="1400"/>
              <a:buNone/>
              <a:defRPr sz="1800"/>
            </a:lvl4pPr>
            <a:lvl5pPr lvl="4" indent="0">
              <a:spcBef>
                <a:spcPts val="0"/>
              </a:spcBef>
              <a:buSzPts val="1400"/>
              <a:buNone/>
              <a:defRPr sz="1800"/>
            </a:lvl5pPr>
            <a:lvl6pPr lvl="5" indent="0">
              <a:spcBef>
                <a:spcPts val="0"/>
              </a:spcBef>
              <a:buSzPts val="1400"/>
              <a:buNone/>
              <a:defRPr sz="1800"/>
            </a:lvl6pPr>
            <a:lvl7pPr lvl="6" indent="0">
              <a:spcBef>
                <a:spcPts val="0"/>
              </a:spcBef>
              <a:buSzPts val="1400"/>
              <a:buNone/>
              <a:defRPr sz="1800"/>
            </a:lvl7pPr>
            <a:lvl8pPr lvl="7" indent="0">
              <a:spcBef>
                <a:spcPts val="0"/>
              </a:spcBef>
              <a:buSzPts val="1400"/>
              <a:buNone/>
              <a:defRPr sz="1800"/>
            </a:lvl8pPr>
            <a:lvl9pPr lvl="8" indent="0">
              <a:spcBef>
                <a:spcPts val="0"/>
              </a:spcBef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629842" y="2505075"/>
            <a:ext cx="3868340" cy="368458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body" idx="3"/>
          </p:nvPr>
        </p:nvSpPr>
        <p:spPr>
          <a:xfrm>
            <a:off x="4629150" y="1681163"/>
            <a:ext cx="3887391" cy="82391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body" idx="4"/>
          </p:nvPr>
        </p:nvSpPr>
        <p:spPr>
          <a:xfrm>
            <a:off x="4629150" y="2505075"/>
            <a:ext cx="3887391" cy="368458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None/>
            </a:pPr>
            <a:fld id="{00000000-1234-1234-1234-123412341234}" type="slidenum">
              <a:rPr lang="zh-TW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zh-TW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只有標題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SzPts val="1400"/>
              <a:buNone/>
              <a:defRPr sz="1800"/>
            </a:lvl2pPr>
            <a:lvl3pPr lvl="2" indent="0">
              <a:spcBef>
                <a:spcPts val="0"/>
              </a:spcBef>
              <a:buSzPts val="1400"/>
              <a:buNone/>
              <a:defRPr sz="1800"/>
            </a:lvl3pPr>
            <a:lvl4pPr lvl="3" indent="0">
              <a:spcBef>
                <a:spcPts val="0"/>
              </a:spcBef>
              <a:buSzPts val="1400"/>
              <a:buNone/>
              <a:defRPr sz="1800"/>
            </a:lvl4pPr>
            <a:lvl5pPr lvl="4" indent="0">
              <a:spcBef>
                <a:spcPts val="0"/>
              </a:spcBef>
              <a:buSzPts val="1400"/>
              <a:buNone/>
              <a:defRPr sz="1800"/>
            </a:lvl5pPr>
            <a:lvl6pPr lvl="5" indent="0">
              <a:spcBef>
                <a:spcPts val="0"/>
              </a:spcBef>
              <a:buSzPts val="1400"/>
              <a:buNone/>
              <a:defRPr sz="1800"/>
            </a:lvl6pPr>
            <a:lvl7pPr lvl="6" indent="0">
              <a:spcBef>
                <a:spcPts val="0"/>
              </a:spcBef>
              <a:buSzPts val="1400"/>
              <a:buNone/>
              <a:defRPr sz="1800"/>
            </a:lvl7pPr>
            <a:lvl8pPr lvl="7" indent="0">
              <a:spcBef>
                <a:spcPts val="0"/>
              </a:spcBef>
              <a:buSzPts val="1400"/>
              <a:buNone/>
              <a:defRPr sz="1800"/>
            </a:lvl8pPr>
            <a:lvl9pPr lvl="8" indent="0">
              <a:spcBef>
                <a:spcPts val="0"/>
              </a:spcBef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None/>
            </a:pPr>
            <a:fld id="{00000000-1234-1234-1234-123412341234}" type="slidenum">
              <a:rPr lang="zh-TW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zh-TW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None/>
            </a:pPr>
            <a:fld id="{00000000-1234-1234-1234-123412341234}" type="slidenum">
              <a:rPr lang="zh-TW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zh-TW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含標題的內容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3200"/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SzPts val="1400"/>
              <a:buNone/>
              <a:defRPr sz="1800"/>
            </a:lvl2pPr>
            <a:lvl3pPr lvl="2" indent="0">
              <a:spcBef>
                <a:spcPts val="0"/>
              </a:spcBef>
              <a:buSzPts val="1400"/>
              <a:buNone/>
              <a:defRPr sz="1800"/>
            </a:lvl3pPr>
            <a:lvl4pPr lvl="3" indent="0">
              <a:spcBef>
                <a:spcPts val="0"/>
              </a:spcBef>
              <a:buSzPts val="1400"/>
              <a:buNone/>
              <a:defRPr sz="1800"/>
            </a:lvl4pPr>
            <a:lvl5pPr lvl="4" indent="0">
              <a:spcBef>
                <a:spcPts val="0"/>
              </a:spcBef>
              <a:buSzPts val="1400"/>
              <a:buNone/>
              <a:defRPr sz="1800"/>
            </a:lvl5pPr>
            <a:lvl6pPr lvl="5" indent="0">
              <a:spcBef>
                <a:spcPts val="0"/>
              </a:spcBef>
              <a:buSzPts val="1400"/>
              <a:buNone/>
              <a:defRPr sz="1800"/>
            </a:lvl6pPr>
            <a:lvl7pPr lvl="6" indent="0">
              <a:spcBef>
                <a:spcPts val="0"/>
              </a:spcBef>
              <a:buSzPts val="1400"/>
              <a:buNone/>
              <a:defRPr sz="1800"/>
            </a:lvl7pPr>
            <a:lvl8pPr lvl="7" indent="0">
              <a:spcBef>
                <a:spcPts val="0"/>
              </a:spcBef>
              <a:buSzPts val="1400"/>
              <a:buNone/>
              <a:defRPr sz="1800"/>
            </a:lvl8pPr>
            <a:lvl9pPr lvl="8" indent="0">
              <a:spcBef>
                <a:spcPts val="0"/>
              </a:spcBef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body" idx="1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228600" marR="0" lvl="0" indent="-254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508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body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None/>
            </a:pPr>
            <a:fld id="{00000000-1234-1234-1234-123412341234}" type="slidenum">
              <a:rPr lang="zh-TW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zh-TW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含標題的圖片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3200"/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SzPts val="1400"/>
              <a:buNone/>
              <a:defRPr sz="1800"/>
            </a:lvl2pPr>
            <a:lvl3pPr lvl="2" indent="0">
              <a:spcBef>
                <a:spcPts val="0"/>
              </a:spcBef>
              <a:buSzPts val="1400"/>
              <a:buNone/>
              <a:defRPr sz="1800"/>
            </a:lvl3pPr>
            <a:lvl4pPr lvl="3" indent="0">
              <a:spcBef>
                <a:spcPts val="0"/>
              </a:spcBef>
              <a:buSzPts val="1400"/>
              <a:buNone/>
              <a:defRPr sz="1800"/>
            </a:lvl4pPr>
            <a:lvl5pPr lvl="4" indent="0">
              <a:spcBef>
                <a:spcPts val="0"/>
              </a:spcBef>
              <a:buSzPts val="1400"/>
              <a:buNone/>
              <a:defRPr sz="1800"/>
            </a:lvl5pPr>
            <a:lvl6pPr lvl="5" indent="0">
              <a:spcBef>
                <a:spcPts val="0"/>
              </a:spcBef>
              <a:buSzPts val="1400"/>
              <a:buNone/>
              <a:defRPr sz="1800"/>
            </a:lvl6pPr>
            <a:lvl7pPr lvl="6" indent="0">
              <a:spcBef>
                <a:spcPts val="0"/>
              </a:spcBef>
              <a:buSzPts val="1400"/>
              <a:buNone/>
              <a:defRPr sz="1800"/>
            </a:lvl7pPr>
            <a:lvl8pPr lvl="7" indent="0">
              <a:spcBef>
                <a:spcPts val="0"/>
              </a:spcBef>
              <a:buSzPts val="1400"/>
              <a:buNone/>
              <a:defRPr sz="1800"/>
            </a:lvl8pPr>
            <a:lvl9pPr lvl="8" indent="0">
              <a:spcBef>
                <a:spcPts val="0"/>
              </a:spcBef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3" name="Shape 63"/>
          <p:cNvSpPr>
            <a:spLocks noGrp="1"/>
          </p:cNvSpPr>
          <p:nvPr>
            <p:ph type="pic" idx="2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6" name="Shape 66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None/>
            </a:pPr>
            <a:fld id="{00000000-1234-1234-1234-123412341234}" type="slidenum">
              <a:rPr lang="zh-TW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zh-TW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標題及直排文字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SzPts val="1400"/>
              <a:buNone/>
              <a:defRPr sz="1800"/>
            </a:lvl2pPr>
            <a:lvl3pPr lvl="2" indent="0">
              <a:spcBef>
                <a:spcPts val="0"/>
              </a:spcBef>
              <a:buSzPts val="1400"/>
              <a:buNone/>
              <a:defRPr sz="1800"/>
            </a:lvl3pPr>
            <a:lvl4pPr lvl="3" indent="0">
              <a:spcBef>
                <a:spcPts val="0"/>
              </a:spcBef>
              <a:buSzPts val="1400"/>
              <a:buNone/>
              <a:defRPr sz="1800"/>
            </a:lvl4pPr>
            <a:lvl5pPr lvl="4" indent="0">
              <a:spcBef>
                <a:spcPts val="0"/>
              </a:spcBef>
              <a:buSzPts val="1400"/>
              <a:buNone/>
              <a:defRPr sz="1800"/>
            </a:lvl5pPr>
            <a:lvl6pPr lvl="5" indent="0">
              <a:spcBef>
                <a:spcPts val="0"/>
              </a:spcBef>
              <a:buSzPts val="1400"/>
              <a:buNone/>
              <a:defRPr sz="1800"/>
            </a:lvl6pPr>
            <a:lvl7pPr lvl="6" indent="0">
              <a:spcBef>
                <a:spcPts val="0"/>
              </a:spcBef>
              <a:buSzPts val="1400"/>
              <a:buNone/>
              <a:defRPr sz="1800"/>
            </a:lvl7pPr>
            <a:lvl8pPr lvl="7" indent="0">
              <a:spcBef>
                <a:spcPts val="0"/>
              </a:spcBef>
              <a:buSzPts val="1400"/>
              <a:buNone/>
              <a:defRPr sz="1800"/>
            </a:lvl8pPr>
            <a:lvl9pPr lvl="8" indent="0">
              <a:spcBef>
                <a:spcPts val="0"/>
              </a:spcBef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 rot="5400000">
            <a:off x="2396331" y="57944"/>
            <a:ext cx="4351338" cy="7886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3" name="Shape 73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None/>
            </a:pPr>
            <a:fld id="{00000000-1234-1234-1234-123412341234}" type="slidenum">
              <a:rPr lang="zh-TW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zh-TW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SzPts val="1400"/>
              <a:buNone/>
              <a:defRPr sz="1800"/>
            </a:lvl2pPr>
            <a:lvl3pPr lvl="2" indent="0">
              <a:spcBef>
                <a:spcPts val="0"/>
              </a:spcBef>
              <a:buSzPts val="1400"/>
              <a:buNone/>
              <a:defRPr sz="1800"/>
            </a:lvl3pPr>
            <a:lvl4pPr lvl="3" indent="0">
              <a:spcBef>
                <a:spcPts val="0"/>
              </a:spcBef>
              <a:buSzPts val="1400"/>
              <a:buNone/>
              <a:defRPr sz="1800"/>
            </a:lvl4pPr>
            <a:lvl5pPr lvl="4" indent="0">
              <a:spcBef>
                <a:spcPts val="0"/>
              </a:spcBef>
              <a:buSzPts val="1400"/>
              <a:buNone/>
              <a:defRPr sz="1800"/>
            </a:lvl5pPr>
            <a:lvl6pPr lvl="5" indent="0">
              <a:spcBef>
                <a:spcPts val="0"/>
              </a:spcBef>
              <a:buSzPts val="1400"/>
              <a:buNone/>
              <a:defRPr sz="1800"/>
            </a:lvl6pPr>
            <a:lvl7pPr lvl="6" indent="0">
              <a:spcBef>
                <a:spcPts val="0"/>
              </a:spcBef>
              <a:buSzPts val="1400"/>
              <a:buNone/>
              <a:defRPr sz="1800"/>
            </a:lvl7pPr>
            <a:lvl8pPr lvl="7" indent="0">
              <a:spcBef>
                <a:spcPts val="0"/>
              </a:spcBef>
              <a:buSzPts val="1400"/>
              <a:buNone/>
              <a:defRPr sz="1800"/>
            </a:lvl8pPr>
            <a:lvl9pPr lvl="8" indent="0">
              <a:spcBef>
                <a:spcPts val="0"/>
              </a:spcBef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Shape 9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Shape 10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None/>
            </a:pPr>
            <a:fld id="{00000000-1234-1234-1234-123412341234}" type="slidenum">
              <a:rPr lang="zh-TW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zh-TW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>
            <a:spLocks noGrp="1"/>
          </p:cNvSpPr>
          <p:nvPr>
            <p:ph type="ctrTitle"/>
          </p:nvPr>
        </p:nvSpPr>
        <p:spPr>
          <a:xfrm>
            <a:off x="743465" y="2769931"/>
            <a:ext cx="7772400" cy="87119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-342900" algn="ctr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ts val="5400"/>
              <a:buFont typeface="Calibri"/>
              <a:buNone/>
            </a:pPr>
            <a:r>
              <a:rPr lang="zh-TW" sz="54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現代密碼  </a:t>
            </a:r>
            <a:r>
              <a:rPr lang="zh-TW" sz="243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快速入門篇</a:t>
            </a:r>
          </a:p>
        </p:txBody>
      </p:sp>
      <p:pic>
        <p:nvPicPr>
          <p:cNvPr id="91" name="Shape 9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787565"/>
            <a:ext cx="9144000" cy="79231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Shape 9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62232" y="4352253"/>
            <a:ext cx="2924432" cy="194962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Shape 9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602292" y="4609031"/>
            <a:ext cx="3063914" cy="1824649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Shape 94"/>
          <p:cNvSpPr txBox="1"/>
          <p:nvPr/>
        </p:nvSpPr>
        <p:spPr>
          <a:xfrm>
            <a:off x="172995" y="0"/>
            <a:ext cx="8219303" cy="967946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-381000" algn="ctr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6000"/>
              <a:buFont typeface="Calibri"/>
              <a:buNone/>
            </a:pPr>
            <a:r>
              <a:rPr lang="zh-TW"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破密分析-</a:t>
            </a:r>
            <a:r>
              <a:rPr lang="zh-TW" sz="3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從古典密碼學到現代密碼學</a:t>
            </a:r>
          </a:p>
        </p:txBody>
      </p:sp>
      <p:sp>
        <p:nvSpPr>
          <p:cNvPr id="95" name="Shape 95"/>
          <p:cNvSpPr/>
          <p:nvPr/>
        </p:nvSpPr>
        <p:spPr>
          <a:xfrm>
            <a:off x="184666" y="6413503"/>
            <a:ext cx="4444999" cy="36933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r>
              <a:rPr lang="zh-TW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Ron Rivest, Adi Shamir, and Leonard Adleman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/>
          <p:nvPr/>
        </p:nvSpPr>
        <p:spPr>
          <a:xfrm>
            <a:off x="6421394" y="1376405"/>
            <a:ext cx="2627870" cy="4786183"/>
          </a:xfrm>
          <a:prstGeom prst="rect">
            <a:avLst/>
          </a:prstGeom>
          <a:solidFill>
            <a:srgbClr val="E1EFD8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Shape 193"/>
          <p:cNvSpPr txBox="1">
            <a:spLocks noGrp="1"/>
          </p:cNvSpPr>
          <p:nvPr>
            <p:ph type="title"/>
          </p:nvPr>
        </p:nvSpPr>
        <p:spPr>
          <a:xfrm>
            <a:off x="0" y="163901"/>
            <a:ext cx="9144000" cy="1103870"/>
          </a:xfrm>
          <a:prstGeom prst="rect">
            <a:avLst/>
          </a:prstGeom>
          <a:solidFill>
            <a:srgbClr val="385623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-251396" algn="l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ts val="3959"/>
              <a:buFont typeface="Calibri"/>
              <a:buNone/>
            </a:pPr>
            <a:r>
              <a:rPr lang="zh-TW" sz="3959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資料加密標準</a:t>
            </a:r>
            <a:br>
              <a:rPr lang="zh-TW" sz="3959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zh-TW" sz="3959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DES::Data Encryption Standard</a:t>
            </a:r>
          </a:p>
        </p:txBody>
      </p:sp>
      <p:sp>
        <p:nvSpPr>
          <p:cNvPr id="194" name="Shape 194"/>
          <p:cNvSpPr/>
          <p:nvPr/>
        </p:nvSpPr>
        <p:spPr>
          <a:xfrm>
            <a:off x="3859427" y="272535"/>
            <a:ext cx="4572000" cy="36933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r>
              <a:rPr lang="zh-TW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https://zh.wikipedia.org/wiki/資料加密標準</a:t>
            </a:r>
          </a:p>
        </p:txBody>
      </p:sp>
      <p:sp>
        <p:nvSpPr>
          <p:cNvPr id="195" name="Shape 195"/>
          <p:cNvSpPr/>
          <p:nvPr/>
        </p:nvSpPr>
        <p:spPr>
          <a:xfrm>
            <a:off x="160521" y="1888945"/>
            <a:ext cx="2686295" cy="2308324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spcBef>
                <a:spcPts val="0"/>
              </a:spcBef>
              <a:buClr>
                <a:schemeClr val="dk1"/>
              </a:buClr>
              <a:buSzPts val="1800"/>
              <a:buFont typeface="Noto Sans Symbols"/>
              <a:buChar char="➢"/>
            </a:pPr>
            <a:r>
              <a:rPr lang="zh-TW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DES是一種</a:t>
            </a:r>
            <a:r>
              <a:rPr lang="zh-TW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對稱密鑰加密</a:t>
            </a:r>
            <a:r>
              <a:rPr lang="zh-TW" sz="18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塊密碼(Block cipher)</a:t>
            </a:r>
            <a:r>
              <a:rPr lang="zh-TW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演算法</a:t>
            </a:r>
          </a:p>
          <a:p>
            <a:pPr marL="285750" marR="0" lvl="0" indent="-285750" algn="l" rtl="0">
              <a:spcBef>
                <a:spcPts val="0"/>
              </a:spcBef>
              <a:buClr>
                <a:schemeClr val="dk1"/>
              </a:buClr>
              <a:buSzPts val="1800"/>
              <a:buFont typeface="Noto Sans Symbols"/>
              <a:buChar char="➢"/>
            </a:pPr>
            <a:r>
              <a:rPr lang="zh-TW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1976年被</a:t>
            </a:r>
            <a:r>
              <a:rPr lang="zh-TW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美國聯邦政府國家標準局(NIST)</a:t>
            </a:r>
            <a:r>
              <a:rPr lang="zh-TW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確定為聯邦資料處理標準（FIPS），隨後在國際上廣泛流傳。</a:t>
            </a:r>
          </a:p>
        </p:txBody>
      </p:sp>
      <p:pic>
        <p:nvPicPr>
          <p:cNvPr id="196" name="Shape 196" descr="「des」的圖片搜尋結果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54912" y="1955190"/>
            <a:ext cx="5638343" cy="461319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Shape 197"/>
          <p:cNvSpPr/>
          <p:nvPr/>
        </p:nvSpPr>
        <p:spPr>
          <a:xfrm>
            <a:off x="6677091" y="1519613"/>
            <a:ext cx="2116477" cy="36933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r>
              <a:rPr lang="zh-TW" sz="18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使用56位金鑰(keys)</a:t>
            </a:r>
          </a:p>
        </p:txBody>
      </p:sp>
      <p:cxnSp>
        <p:nvCxnSpPr>
          <p:cNvPr id="198" name="Shape 198"/>
          <p:cNvCxnSpPr/>
          <p:nvPr/>
        </p:nvCxnSpPr>
        <p:spPr>
          <a:xfrm flipH="1">
            <a:off x="7010400" y="1822700"/>
            <a:ext cx="304800" cy="915086"/>
          </a:xfrm>
          <a:prstGeom prst="straightConnector1">
            <a:avLst/>
          </a:prstGeom>
          <a:noFill/>
          <a:ln w="57150" cap="flat" cmpd="sng">
            <a:solidFill>
              <a:srgbClr val="FF0000"/>
            </a:solidFill>
            <a:prstDash val="solid"/>
            <a:miter lim="800000"/>
            <a:headEnd type="none" w="med" len="med"/>
            <a:tailEnd type="triangle" w="lg" len="lg"/>
          </a:ln>
        </p:spPr>
      </p:cxnSp>
      <p:cxnSp>
        <p:nvCxnSpPr>
          <p:cNvPr id="199" name="Shape 199"/>
          <p:cNvCxnSpPr/>
          <p:nvPr/>
        </p:nvCxnSpPr>
        <p:spPr>
          <a:xfrm>
            <a:off x="8344930" y="1888945"/>
            <a:ext cx="296238" cy="848841"/>
          </a:xfrm>
          <a:prstGeom prst="straightConnector1">
            <a:avLst/>
          </a:prstGeom>
          <a:noFill/>
          <a:ln w="57150" cap="flat" cmpd="sng">
            <a:solidFill>
              <a:srgbClr val="FF0000"/>
            </a:solidFill>
            <a:prstDash val="solid"/>
            <a:miter lim="800000"/>
            <a:headEnd type="none" w="med" len="med"/>
            <a:tailEnd type="triangle" w="lg" len="lg"/>
          </a:ln>
        </p:spPr>
      </p:cxnSp>
      <p:sp>
        <p:nvSpPr>
          <p:cNvPr id="200" name="Shape 200"/>
          <p:cNvSpPr/>
          <p:nvPr/>
        </p:nvSpPr>
        <p:spPr>
          <a:xfrm>
            <a:off x="6499398" y="5477657"/>
            <a:ext cx="2471861" cy="132343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r>
              <a:rPr lang="zh-TW" sz="1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金鑰的實際位元長度是 56 位元。但是每 7 位元就有 1位元的錯誤檢核資料，所以DES 的金鑰長度是 64 位元。</a:t>
            </a:r>
          </a:p>
        </p:txBody>
      </p:sp>
      <p:sp>
        <p:nvSpPr>
          <p:cNvPr id="201" name="Shape 201"/>
          <p:cNvSpPr/>
          <p:nvPr/>
        </p:nvSpPr>
        <p:spPr>
          <a:xfrm>
            <a:off x="160521" y="5600767"/>
            <a:ext cx="3144517" cy="1200329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r>
              <a:rPr lang="zh-TW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同學可以了解基本架構,更多細節可上大學再學習更多,可以先學習使用openssl來實作加解密!</a:t>
            </a:r>
          </a:p>
        </p:txBody>
      </p:sp>
      <p:sp>
        <p:nvSpPr>
          <p:cNvPr id="202" name="Shape 202"/>
          <p:cNvSpPr/>
          <p:nvPr/>
        </p:nvSpPr>
        <p:spPr>
          <a:xfrm>
            <a:off x="139111" y="1453087"/>
            <a:ext cx="2913939" cy="36933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r>
              <a:rPr lang="zh-TW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DES對稱演算法的主要架構:</a:t>
            </a:r>
          </a:p>
        </p:txBody>
      </p:sp>
      <p:sp>
        <p:nvSpPr>
          <p:cNvPr id="203" name="Shape 203"/>
          <p:cNvSpPr/>
          <p:nvPr/>
        </p:nvSpPr>
        <p:spPr>
          <a:xfrm>
            <a:off x="6340934" y="1199463"/>
            <a:ext cx="1207125" cy="36933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r>
              <a:rPr lang="zh-TW" sz="18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金鑰(keys)</a:t>
            </a:r>
          </a:p>
        </p:txBody>
      </p:sp>
      <p:sp>
        <p:nvSpPr>
          <p:cNvPr id="204" name="Shape 204"/>
          <p:cNvSpPr/>
          <p:nvPr/>
        </p:nvSpPr>
        <p:spPr>
          <a:xfrm>
            <a:off x="3454365" y="1603717"/>
            <a:ext cx="2672526" cy="30777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r>
              <a:rPr lang="zh-TW" sz="14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64-bits為區塊</a:t>
            </a:r>
            <a:r>
              <a:rPr lang="zh-TW" sz="1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為單位進行加緊密</a:t>
            </a:r>
          </a:p>
        </p:txBody>
      </p:sp>
      <p:pic>
        <p:nvPicPr>
          <p:cNvPr id="205" name="Shape 20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94167" y="4365256"/>
            <a:ext cx="2827099" cy="1067524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Shape 206"/>
          <p:cNvSpPr/>
          <p:nvPr/>
        </p:nvSpPr>
        <p:spPr>
          <a:xfrm>
            <a:off x="4476704" y="4564493"/>
            <a:ext cx="1690976" cy="461665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r>
              <a:rPr lang="zh-TW" sz="2400" b="1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Feistel 架構</a:t>
            </a:r>
          </a:p>
        </p:txBody>
      </p:sp>
      <p:sp>
        <p:nvSpPr>
          <p:cNvPr id="207" name="Shape 207"/>
          <p:cNvSpPr/>
          <p:nvPr/>
        </p:nvSpPr>
        <p:spPr>
          <a:xfrm>
            <a:off x="3975619" y="3262164"/>
            <a:ext cx="247371" cy="2604658"/>
          </a:xfrm>
          <a:prstGeom prst="leftBrace">
            <a:avLst>
              <a:gd name="adj1" fmla="val 8333"/>
              <a:gd name="adj2" fmla="val 47716"/>
            </a:avLst>
          </a:prstGeom>
          <a:noFill/>
          <a:ln w="57150" cap="flat" cmpd="sng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" name="Shape 208"/>
          <p:cNvSpPr/>
          <p:nvPr/>
        </p:nvSpPr>
        <p:spPr>
          <a:xfrm>
            <a:off x="3074520" y="4261785"/>
            <a:ext cx="726481" cy="52322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r>
              <a:rPr lang="zh-TW" sz="1400" b="1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16回合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r>
              <a:rPr lang="zh-TW" sz="1400" b="1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round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 txBox="1"/>
          <p:nvPr/>
        </p:nvSpPr>
        <p:spPr>
          <a:xfrm>
            <a:off x="0" y="289402"/>
            <a:ext cx="9144000" cy="1103870"/>
          </a:xfrm>
          <a:prstGeom prst="rect">
            <a:avLst/>
          </a:prstGeom>
          <a:solidFill>
            <a:srgbClr val="385623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-251396" algn="l" rtl="0">
              <a:lnSpc>
                <a:spcPct val="80000"/>
              </a:lnSpc>
              <a:spcBef>
                <a:spcPts val="0"/>
              </a:spcBef>
              <a:buClr>
                <a:schemeClr val="lt1"/>
              </a:buClr>
              <a:buSzPts val="3959"/>
              <a:buFont typeface="Calibri"/>
              <a:buNone/>
            </a:pPr>
            <a:r>
              <a:rPr lang="zh-TW" sz="3959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資料加密標準</a:t>
            </a:r>
            <a:br>
              <a:rPr lang="zh-TW" sz="3959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zh-TW" sz="3959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DES::Data Encryption Standard</a:t>
            </a:r>
          </a:p>
        </p:txBody>
      </p:sp>
      <p:pic>
        <p:nvPicPr>
          <p:cNvPr id="214" name="Shape 214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218699" y="1700526"/>
            <a:ext cx="4353301" cy="47080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Shape 2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90303" y="1779587"/>
            <a:ext cx="3904510" cy="1474359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Shape 216"/>
          <p:cNvSpPr/>
          <p:nvPr/>
        </p:nvSpPr>
        <p:spPr>
          <a:xfrm>
            <a:off x="4790303" y="3772582"/>
            <a:ext cx="3933567" cy="20313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spcBef>
                <a:spcPts val="0"/>
              </a:spcBef>
              <a:buClr>
                <a:schemeClr val="dk1"/>
              </a:buClr>
              <a:buSzPts val="1800"/>
              <a:buFont typeface="Noto Sans Symbols"/>
              <a:buChar char="➢"/>
            </a:pPr>
            <a:r>
              <a:rPr lang="zh-TW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一回合的輸入分成左右兩邊。</a:t>
            </a:r>
          </a:p>
          <a:p>
            <a:pPr marL="285750" marR="0" lvl="0" indent="-285750" algn="l" rtl="0">
              <a:spcBef>
                <a:spcPts val="0"/>
              </a:spcBef>
              <a:buClr>
                <a:srgbClr val="7030A0"/>
              </a:buClr>
              <a:buSzPts val="1800"/>
              <a:buFont typeface="Noto Sans Symbols"/>
              <a:buChar char="➢"/>
            </a:pPr>
            <a:r>
              <a:rPr lang="zh-TW" sz="1800" b="1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右</a:t>
            </a:r>
            <a:r>
              <a:rPr lang="zh-TW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邊直接輸出成 「</a:t>
            </a:r>
            <a:r>
              <a:rPr lang="zh-TW" sz="1800" b="1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 右</a:t>
            </a:r>
            <a:r>
              <a:rPr lang="zh-TW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」。</a:t>
            </a:r>
          </a:p>
          <a:p>
            <a:pPr marL="285750" marR="0" lvl="0" indent="-285750" algn="l" rtl="0">
              <a:spcBef>
                <a:spcPts val="0"/>
              </a:spcBef>
              <a:buClr>
                <a:schemeClr val="dk1"/>
              </a:buClr>
              <a:buSzPts val="1800"/>
              <a:buFont typeface="Noto Sans Symbols"/>
              <a:buChar char="➢"/>
            </a:pPr>
            <a:r>
              <a:rPr lang="zh-TW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將右帶入</a:t>
            </a:r>
            <a:r>
              <a:rPr lang="zh-TW" sz="1800" b="1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回合函數 f </a:t>
            </a:r>
          </a:p>
          <a:p>
            <a:pPr marL="285750" marR="0" lvl="0" indent="-285750" algn="l" rtl="0">
              <a:spcBef>
                <a:spcPts val="0"/>
              </a:spcBef>
              <a:buClr>
                <a:schemeClr val="dk1"/>
              </a:buClr>
              <a:buSzPts val="1800"/>
              <a:buFont typeface="Noto Sans Symbols"/>
              <a:buChar char="➢"/>
            </a:pPr>
            <a:r>
              <a:rPr lang="zh-TW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回合函數f</a:t>
            </a:r>
            <a:r>
              <a:rPr lang="zh-TW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使用</a:t>
            </a:r>
            <a:r>
              <a:rPr lang="zh-TW" sz="1800" b="1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右</a:t>
            </a:r>
            <a:r>
              <a:rPr lang="zh-TW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及</a:t>
            </a:r>
            <a:r>
              <a:rPr lang="zh-TW" sz="18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子金鑰</a:t>
            </a:r>
            <a:r>
              <a:rPr lang="zh-TW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， 計算出隨機位元串。</a:t>
            </a:r>
          </a:p>
          <a:p>
            <a:pPr marL="285750" marR="0" lvl="0" indent="-285750" algn="l" rtl="0">
              <a:spcBef>
                <a:spcPts val="0"/>
              </a:spcBef>
              <a:buClr>
                <a:schemeClr val="dk1"/>
              </a:buClr>
              <a:buSzPts val="1800"/>
              <a:buFont typeface="Noto Sans Symbols"/>
              <a:buChar char="➢"/>
            </a:pPr>
            <a:r>
              <a:rPr lang="zh-TW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將得到的位元串與</a:t>
            </a:r>
            <a:r>
              <a:rPr lang="zh-TW" sz="1800" b="1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左</a:t>
            </a:r>
            <a:r>
              <a:rPr lang="zh-TW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進行 </a:t>
            </a:r>
            <a:r>
              <a:rPr lang="zh-TW" sz="1800" b="1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XOR 運算</a:t>
            </a:r>
            <a:r>
              <a:rPr lang="zh-TW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後，得到的結果成為</a:t>
            </a:r>
            <a:r>
              <a:rPr lang="zh-TW" sz="1800" b="1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加密後左</a:t>
            </a:r>
            <a:r>
              <a:rPr lang="zh-TW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。</a:t>
            </a:r>
          </a:p>
        </p:txBody>
      </p:sp>
      <p:sp>
        <p:nvSpPr>
          <p:cNvPr id="217" name="Shape 217"/>
          <p:cNvSpPr/>
          <p:nvPr/>
        </p:nvSpPr>
        <p:spPr>
          <a:xfrm>
            <a:off x="1485234" y="3885279"/>
            <a:ext cx="800219" cy="338554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r>
              <a:rPr lang="zh-TW" sz="1600" b="1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位元串</a:t>
            </a:r>
          </a:p>
        </p:txBody>
      </p:sp>
      <p:sp>
        <p:nvSpPr>
          <p:cNvPr id="218" name="Shape 218"/>
          <p:cNvSpPr/>
          <p:nvPr/>
        </p:nvSpPr>
        <p:spPr>
          <a:xfrm>
            <a:off x="757881" y="5263978"/>
            <a:ext cx="1527572" cy="333983"/>
          </a:xfrm>
          <a:prstGeom prst="rect">
            <a:avLst/>
          </a:prstGeom>
          <a:noFill/>
          <a:ln w="57150" cap="flat" cmpd="sng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Shape 223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455032" y="2030180"/>
            <a:ext cx="3791039" cy="465798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Shape 2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997483" y="1450116"/>
            <a:ext cx="3007664" cy="5391665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Shape 225"/>
          <p:cNvSpPr txBox="1"/>
          <p:nvPr/>
        </p:nvSpPr>
        <p:spPr>
          <a:xfrm>
            <a:off x="0" y="289402"/>
            <a:ext cx="9144000" cy="1103870"/>
          </a:xfrm>
          <a:prstGeom prst="rect">
            <a:avLst/>
          </a:prstGeom>
          <a:solidFill>
            <a:srgbClr val="385623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-251396" algn="l" rtl="0">
              <a:lnSpc>
                <a:spcPct val="80000"/>
              </a:lnSpc>
              <a:spcBef>
                <a:spcPts val="0"/>
              </a:spcBef>
              <a:buClr>
                <a:schemeClr val="lt1"/>
              </a:buClr>
              <a:buSzPts val="3959"/>
              <a:buFont typeface="Calibri"/>
              <a:buNone/>
            </a:pPr>
            <a:r>
              <a:rPr lang="zh-TW" sz="3959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資料加密標準</a:t>
            </a:r>
            <a:br>
              <a:rPr lang="zh-TW" sz="3959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zh-TW" sz="3959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DES::Data Encryption Standard</a:t>
            </a:r>
          </a:p>
        </p:txBody>
      </p:sp>
      <p:pic>
        <p:nvPicPr>
          <p:cNvPr id="226" name="Shape 226" descr="「vs」的圖片搜尋結果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402759" y="3770554"/>
            <a:ext cx="1281349" cy="1095475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Shape 227"/>
          <p:cNvSpPr/>
          <p:nvPr/>
        </p:nvSpPr>
        <p:spPr>
          <a:xfrm>
            <a:off x="7453024" y="931607"/>
            <a:ext cx="1690976" cy="461665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r>
              <a:rPr lang="zh-TW" sz="2400" b="1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Feistel 架構</a:t>
            </a:r>
          </a:p>
        </p:txBody>
      </p:sp>
      <p:sp>
        <p:nvSpPr>
          <p:cNvPr id="228" name="Shape 228"/>
          <p:cNvSpPr/>
          <p:nvPr/>
        </p:nvSpPr>
        <p:spPr>
          <a:xfrm>
            <a:off x="59334" y="1450116"/>
            <a:ext cx="4949271" cy="52322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r>
              <a:rPr lang="zh-TW" sz="1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把 1回合的 Feistel 網路輸出，再次放 入相同子金鑰的 Feistel 網路中,不論回合函數 f是哪種函數， 都會正確恢復原狀 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Shape 233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4101020" y="1438448"/>
            <a:ext cx="4647564" cy="5219368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Shape 234"/>
          <p:cNvSpPr txBox="1"/>
          <p:nvPr/>
        </p:nvSpPr>
        <p:spPr>
          <a:xfrm>
            <a:off x="0" y="365126"/>
            <a:ext cx="9144000" cy="985879"/>
          </a:xfrm>
          <a:prstGeom prst="rect">
            <a:avLst/>
          </a:prstGeom>
          <a:solidFill>
            <a:srgbClr val="385623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-272415" algn="l" rtl="0">
              <a:lnSpc>
                <a:spcPct val="80000"/>
              </a:lnSpc>
              <a:spcBef>
                <a:spcPts val="0"/>
              </a:spcBef>
              <a:buClr>
                <a:schemeClr val="lt1"/>
              </a:buClr>
              <a:buSzPts val="4290"/>
              <a:buFont typeface="Calibri"/>
              <a:buNone/>
            </a:pPr>
            <a:r>
              <a:rPr lang="zh-TW" sz="429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三重DES(Triple-DES)</a:t>
            </a:r>
            <a:br>
              <a:rPr lang="zh-TW" sz="429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zh-TW" sz="2632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https://zh.wikipedia.org/wiki/三重資料加密演算法</a:t>
            </a:r>
          </a:p>
        </p:txBody>
      </p:sp>
      <p:sp>
        <p:nvSpPr>
          <p:cNvPr id="235" name="Shape 235"/>
          <p:cNvSpPr/>
          <p:nvPr/>
        </p:nvSpPr>
        <p:spPr>
          <a:xfrm>
            <a:off x="266830" y="1647475"/>
            <a:ext cx="3506101" cy="4801314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r>
              <a:rPr lang="zh-TW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三重資料加密演算法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r>
              <a:rPr lang="zh-TW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|Triple Data Encryption Algorithm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r>
              <a:rPr lang="zh-TW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|TDEA Triple DEA|3DES|Triple DES是一種對稱密鑰加密塊密碼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endParaRPr sz="1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None/>
            </a:pPr>
            <a:r>
              <a:rPr lang="zh-TW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對每個資料塊應用</a:t>
            </a:r>
            <a:r>
              <a:rPr lang="zh-TW" sz="1800" b="1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三次資料加密標準（DES）演算法</a:t>
            </a:r>
            <a:r>
              <a:rPr lang="zh-TW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。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endParaRPr sz="1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None/>
            </a:pPr>
            <a:endParaRPr sz="1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None/>
            </a:pPr>
            <a:r>
              <a:rPr lang="zh-TW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由於電腦運算能力的增強，原版DES密碼的金鑰長度變得容易被暴力破解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endParaRPr sz="1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None/>
            </a:pPr>
            <a:r>
              <a:rPr lang="zh-TW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3DES是設計用來提供一種相對簡單的方法，通過增加DES的金鑰長度來避免類似的攻擊，而不是設計一種全新的塊密碼演算法。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 txBox="1">
            <a:spLocks noGrp="1"/>
          </p:cNvSpPr>
          <p:nvPr>
            <p:ph type="title"/>
          </p:nvPr>
        </p:nvSpPr>
        <p:spPr>
          <a:xfrm>
            <a:off x="0" y="365126"/>
            <a:ext cx="9144000" cy="985879"/>
          </a:xfrm>
          <a:prstGeom prst="rect">
            <a:avLst/>
          </a:prstGeom>
          <a:solidFill>
            <a:srgbClr val="385623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-251396" algn="l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ts val="3959"/>
              <a:buFont typeface="Calibri"/>
              <a:buNone/>
            </a:pPr>
            <a:r>
              <a:rPr lang="zh-TW" sz="3959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三重DES(Triple-DES)</a:t>
            </a:r>
            <a:br>
              <a:rPr lang="zh-TW" sz="3959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zh-TW" sz="243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https://zh.wikipedia.org/wiki/三重資料加密演算法</a:t>
            </a:r>
          </a:p>
        </p:txBody>
      </p:sp>
      <p:pic>
        <p:nvPicPr>
          <p:cNvPr id="241" name="Shape 241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327454" y="1779373"/>
            <a:ext cx="4262124" cy="47847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Shape 24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19135" y="1779373"/>
            <a:ext cx="4191700" cy="4727103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Shape 243"/>
          <p:cNvSpPr/>
          <p:nvPr/>
        </p:nvSpPr>
        <p:spPr>
          <a:xfrm>
            <a:off x="327454" y="1594707"/>
            <a:ext cx="1005403" cy="58477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r>
              <a:rPr lang="zh-TW" sz="3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加密</a:t>
            </a:r>
          </a:p>
        </p:txBody>
      </p:sp>
      <p:sp>
        <p:nvSpPr>
          <p:cNvPr id="244" name="Shape 244"/>
          <p:cNvSpPr/>
          <p:nvPr/>
        </p:nvSpPr>
        <p:spPr>
          <a:xfrm>
            <a:off x="4969476" y="1635785"/>
            <a:ext cx="1005403" cy="58477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r>
              <a:rPr lang="zh-TW" sz="3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解密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 txBox="1"/>
          <p:nvPr/>
        </p:nvSpPr>
        <p:spPr>
          <a:xfrm>
            <a:off x="0" y="365126"/>
            <a:ext cx="9144000" cy="985879"/>
          </a:xfrm>
          <a:prstGeom prst="rect">
            <a:avLst/>
          </a:prstGeom>
          <a:solidFill>
            <a:srgbClr val="385623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-272415" algn="l" rtl="0">
              <a:lnSpc>
                <a:spcPct val="80000"/>
              </a:lnSpc>
              <a:spcBef>
                <a:spcPts val="0"/>
              </a:spcBef>
              <a:buClr>
                <a:schemeClr val="lt1"/>
              </a:buClr>
              <a:buSzPts val="4290"/>
              <a:buFont typeface="Calibri"/>
              <a:buNone/>
            </a:pPr>
            <a:r>
              <a:rPr lang="zh-TW" sz="429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三重DES(Triple-DES)</a:t>
            </a:r>
            <a:br>
              <a:rPr lang="zh-TW" sz="429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zh-TW" sz="2632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https://zh.wikipedia.org/wiki/三重資料加密演算法</a:t>
            </a:r>
          </a:p>
        </p:txBody>
      </p:sp>
      <p:pic>
        <p:nvPicPr>
          <p:cNvPr id="250" name="Shape 250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552429" y="1718533"/>
            <a:ext cx="3026697" cy="47316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Shape 25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826780" y="1549101"/>
            <a:ext cx="4887397" cy="4901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/>
          <p:nvPr/>
        </p:nvSpPr>
        <p:spPr>
          <a:xfrm>
            <a:off x="0" y="3402226"/>
            <a:ext cx="9144000" cy="207593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r>
              <a:rPr lang="zh-TW" sz="495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DES/3DES</a:t>
            </a:r>
            <a:r>
              <a:rPr lang="zh-TW"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加解密</a:t>
            </a:r>
            <a:r>
              <a:rPr lang="zh-TW" sz="495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using </a:t>
            </a:r>
            <a:r>
              <a:rPr lang="zh-TW" sz="4950" b="1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openssl</a:t>
            </a:r>
            <a:r>
              <a:rPr lang="zh-TW" sz="495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1" name="Shape 261"/>
          <p:cNvGraphicFramePr/>
          <p:nvPr/>
        </p:nvGraphicFramePr>
        <p:xfrm>
          <a:off x="628650" y="1034042"/>
          <a:ext cx="7886700" cy="3383360"/>
        </p:xfrm>
        <a:graphic>
          <a:graphicData uri="http://schemas.openxmlformats.org/drawingml/2006/table">
            <a:tbl>
              <a:tblPr firstRow="1" bandRow="1">
                <a:noFill/>
                <a:tableStyleId>{55250545-5F26-4EB6-BABA-0D51D5040E24}</a:tableStyleId>
              </a:tblPr>
              <a:tblGrid>
                <a:gridCol w="1373150"/>
                <a:gridCol w="6513550"/>
              </a:tblGrid>
              <a:tr h="2781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68575" marR="68575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68575" marR="68575" marT="34300" marB="34300"/>
                </a:tc>
              </a:tr>
              <a:tr h="388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None/>
                      </a:pPr>
                      <a:r>
                        <a:rPr lang="zh-TW" sz="1100"/>
                        <a:t>列出 OpenSSL 提供的對稱式加解密演算法</a:t>
                      </a:r>
                    </a:p>
                  </a:txBody>
                  <a:tcPr marL="68575" marR="68575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None/>
                      </a:pPr>
                      <a:r>
                        <a:rPr lang="zh-TW" sz="1100"/>
                        <a:t>openssl enc –h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buNone/>
                      </a:pPr>
                      <a:r>
                        <a:rPr lang="zh-TW" sz="1100"/>
                        <a:t>注意輸出顯示中的Cipher Types</a:t>
                      </a:r>
                    </a:p>
                  </a:txBody>
                  <a:tcPr marL="68575" marR="68575" marT="34300" marB="34300"/>
                </a:tc>
              </a:tr>
              <a:tr h="13030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None/>
                      </a:pPr>
                      <a:r>
                        <a:rPr lang="zh-TW" sz="1100"/>
                        <a:t>使用 DES 加密</a:t>
                      </a:r>
                    </a:p>
                  </a:txBody>
                  <a:tcPr marL="68575" marR="68575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None/>
                      </a:pPr>
                      <a:r>
                        <a:rPr lang="zh-TW" sz="1100"/>
                        <a:t> </a:t>
                      </a:r>
                      <a:r>
                        <a:rPr lang="zh-TW" sz="1800"/>
                        <a:t>openssl </a:t>
                      </a:r>
                      <a:r>
                        <a:rPr lang="zh-TW" sz="1800" b="1">
                          <a:solidFill>
                            <a:srgbClr val="FF0000"/>
                          </a:solidFill>
                        </a:rPr>
                        <a:t>des </a:t>
                      </a:r>
                      <a:r>
                        <a:rPr lang="zh-TW" sz="1800"/>
                        <a:t>-in file -out file.des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buNone/>
                      </a:pPr>
                      <a:r>
                        <a:rPr lang="zh-TW" sz="1100"/>
                        <a:t>執行後，OpenSSL 會提示使用者由鍵盤上輸入加密之密碼，如下: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buNone/>
                      </a:pPr>
                      <a:r>
                        <a:rPr lang="zh-TW" sz="1100"/>
                        <a:t>    enter des-cbc encryption password: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buNone/>
                      </a:pPr>
                      <a:r>
                        <a:rPr lang="zh-TW" sz="1100"/>
                        <a:t>需要注意的是，為了安全性，此時不管鍵盤輸入什麼，畫面上都不會出現任何字元，否則若旁人經過時，可能會故意或不經意的記下你的密碼。直到輸入完成後，按下鍵盤上的 "Enter" 鍵即可。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buNone/>
                      </a:pPr>
                      <a:r>
                        <a:rPr lang="zh-TW" sz="1100"/>
                        <a:t>OpenSSL 會再一次要求使用者輸入一次相同的密碼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buNone/>
                      </a:pPr>
                      <a:r>
                        <a:rPr lang="zh-TW" sz="1100"/>
                        <a:t>加密的檔案將以 file.des 的名稱存在於磁碟中。</a:t>
                      </a:r>
                    </a:p>
                  </a:txBody>
                  <a:tcPr marL="68575" marR="68575" marT="34300" marB="34300"/>
                </a:tc>
              </a:tr>
              <a:tr h="1143000">
                <a:tc>
                  <a:txBody>
                    <a:bodyPr/>
                    <a:lstStyle/>
                    <a:p>
                      <a:pPr marL="0" marR="0" lvl="0" indent="-698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None/>
                      </a:pPr>
                      <a:r>
                        <a:rPr lang="zh-TW" sz="1100"/>
                        <a:t>使用 DES 解密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buNone/>
                      </a:pPr>
                      <a:endParaRPr sz="1100"/>
                    </a:p>
                  </a:txBody>
                  <a:tcPr marL="68575" marR="68575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None/>
                      </a:pPr>
                      <a:r>
                        <a:rPr lang="zh-TW" sz="1800"/>
                        <a:t>openssl </a:t>
                      </a:r>
                      <a:r>
                        <a:rPr lang="zh-TW" sz="1800" b="1">
                          <a:solidFill>
                            <a:srgbClr val="FF0000"/>
                          </a:solidFill>
                        </a:rPr>
                        <a:t>des </a:t>
                      </a:r>
                      <a:r>
                        <a:rPr lang="zh-TW" sz="1800" b="1">
                          <a:solidFill>
                            <a:srgbClr val="7030A0"/>
                          </a:solidFill>
                        </a:rPr>
                        <a:t>-d</a:t>
                      </a:r>
                      <a:r>
                        <a:rPr lang="zh-TW" sz="1800"/>
                        <a:t> -in file.des -out file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buNone/>
                      </a:pPr>
                      <a:r>
                        <a:rPr lang="zh-TW" sz="1100"/>
                        <a:t>執行後，OpenSSL 會提示使用者由鍵盤上輸入加密之密碼，如下: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buNone/>
                      </a:pPr>
                      <a:r>
                        <a:rPr lang="zh-TW" sz="1100"/>
                        <a:t>    enter des-cbc encryption password: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buNone/>
                      </a:pPr>
                      <a:r>
                        <a:rPr lang="zh-TW" sz="1100"/>
                        <a:t>需要注意的是，為了安全性，此時不管鍵盤輸入什麼，畫面上都不會出現任何字元，否則若旁人經過時，可能會故意或不經意的記下你的密碼。直到輸入完成後，按下鍵盤上的 "Enter" 鍵即可。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buNone/>
                      </a:pPr>
                      <a:r>
                        <a:rPr lang="zh-TW" sz="1100"/>
                        <a:t>此時若使用者輸入了正確的密碼，就會成功將 file.des 解密之檔案，以 file 的檔案名稱存在於磁碟上。</a:t>
                      </a:r>
                    </a:p>
                  </a:txBody>
                  <a:tcPr marL="68575" marR="68575" marT="34300" marB="34300"/>
                </a:tc>
              </a:tr>
            </a:tbl>
          </a:graphicData>
        </a:graphic>
      </p:graphicFrame>
      <p:graphicFrame>
        <p:nvGraphicFramePr>
          <p:cNvPr id="262" name="Shape 262"/>
          <p:cNvGraphicFramePr/>
          <p:nvPr/>
        </p:nvGraphicFramePr>
        <p:xfrm>
          <a:off x="634789" y="4553967"/>
          <a:ext cx="7886700" cy="1024925"/>
        </p:xfrm>
        <a:graphic>
          <a:graphicData uri="http://schemas.openxmlformats.org/drawingml/2006/table">
            <a:tbl>
              <a:tblPr firstRow="1" bandRow="1">
                <a:noFill/>
                <a:tableStyleId>{55250545-5F26-4EB6-BABA-0D51D5040E24}</a:tableStyleId>
              </a:tblPr>
              <a:tblGrid>
                <a:gridCol w="1373150"/>
                <a:gridCol w="6513550"/>
              </a:tblGrid>
              <a:tr h="2781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None/>
                      </a:pPr>
                      <a:endParaRPr sz="1100"/>
                    </a:p>
                  </a:txBody>
                  <a:tcPr marL="68575" marR="68575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None/>
                      </a:pPr>
                      <a:r>
                        <a:rPr lang="zh-TW" sz="1100"/>
                        <a:t>使用 OpenSSL 的 Triple DES 加解密</a:t>
                      </a:r>
                    </a:p>
                  </a:txBody>
                  <a:tcPr marL="68575" marR="68575" marT="34300" marB="34300"/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None/>
                      </a:pPr>
                      <a:r>
                        <a:rPr lang="zh-TW" sz="1100"/>
                        <a:t>使用 Triple DES加密</a:t>
                      </a:r>
                    </a:p>
                  </a:txBody>
                  <a:tcPr marL="68575" marR="68575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None/>
                      </a:pPr>
                      <a:r>
                        <a:rPr lang="zh-TW" sz="1100"/>
                        <a:t> </a:t>
                      </a:r>
                      <a:r>
                        <a:rPr lang="zh-TW" sz="1800"/>
                        <a:t>openssl </a:t>
                      </a:r>
                      <a:r>
                        <a:rPr lang="zh-TW" sz="1800" b="1">
                          <a:solidFill>
                            <a:srgbClr val="FF0000"/>
                          </a:solidFill>
                        </a:rPr>
                        <a:t>des3 </a:t>
                      </a:r>
                      <a:r>
                        <a:rPr lang="zh-TW" sz="1800"/>
                        <a:t>-in file -out file.des3</a:t>
                      </a:r>
                    </a:p>
                  </a:txBody>
                  <a:tcPr marL="68575" marR="68575" marT="34300" marB="34300"/>
                </a:tc>
              </a:tr>
              <a:tr h="388625">
                <a:tc>
                  <a:txBody>
                    <a:bodyPr/>
                    <a:lstStyle/>
                    <a:p>
                      <a:pPr marL="0" marR="0" lvl="0" indent="-698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None/>
                      </a:pPr>
                      <a:r>
                        <a:rPr lang="zh-TW" sz="1100"/>
                        <a:t>使用 Triple DES  解密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buNone/>
                      </a:pPr>
                      <a:endParaRPr sz="1100"/>
                    </a:p>
                  </a:txBody>
                  <a:tcPr marL="68575" marR="68575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None/>
                      </a:pPr>
                      <a:r>
                        <a:rPr lang="zh-TW" sz="1800"/>
                        <a:t>openssl </a:t>
                      </a:r>
                      <a:r>
                        <a:rPr lang="zh-TW" sz="1800" b="1">
                          <a:solidFill>
                            <a:srgbClr val="FF0000"/>
                          </a:solidFill>
                        </a:rPr>
                        <a:t>des3</a:t>
                      </a:r>
                      <a:r>
                        <a:rPr lang="zh-TW" sz="1800"/>
                        <a:t> </a:t>
                      </a:r>
                      <a:r>
                        <a:rPr lang="zh-TW" sz="1800" b="1">
                          <a:solidFill>
                            <a:srgbClr val="7030A0"/>
                          </a:solidFill>
                        </a:rPr>
                        <a:t>-d </a:t>
                      </a:r>
                      <a:r>
                        <a:rPr lang="zh-TW" sz="1800"/>
                        <a:t>-in file.des3 -out file</a:t>
                      </a:r>
                    </a:p>
                  </a:txBody>
                  <a:tcPr marL="68575" marR="68575" marT="34300" marB="34300"/>
                </a:tc>
              </a:tr>
            </a:tbl>
          </a:graphicData>
        </a:graphic>
      </p:graphicFrame>
      <p:sp>
        <p:nvSpPr>
          <p:cNvPr id="263" name="Shape 263"/>
          <p:cNvSpPr/>
          <p:nvPr/>
        </p:nvSpPr>
        <p:spPr>
          <a:xfrm>
            <a:off x="776031" y="5578857"/>
            <a:ext cx="3686778" cy="30008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r>
              <a:rPr lang="zh-TW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https://www.openfoundry.org/tech-column/8609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-27940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4400"/>
              <a:buFont typeface="Calibri"/>
              <a:buNone/>
            </a:pPr>
            <a:endParaRPr sz="4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9" name="Shape 269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0" name="Shape 27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6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None/>
            </a:pPr>
            <a:endParaRPr sz="6600" b="1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None/>
            </a:pPr>
            <a:r>
              <a:rPr lang="zh-TW" sz="6600" b="1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非</a:t>
            </a:r>
            <a:r>
              <a:rPr lang="zh-TW" sz="6600" b="1">
                <a:solidFill>
                  <a:srgbClr val="92D050"/>
                </a:solidFill>
                <a:latin typeface="Calibri"/>
                <a:ea typeface="Calibri"/>
                <a:cs typeface="Calibri"/>
                <a:sym typeface="Calibri"/>
              </a:rPr>
              <a:t>對稱</a:t>
            </a:r>
            <a:r>
              <a:rPr lang="zh-TW" sz="66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式密碼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r>
              <a:rPr lang="zh-TW" sz="40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r>
              <a:rPr lang="zh-TW" sz="4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symmetric key algorithms 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r>
              <a:rPr lang="zh-TW" sz="40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Public</a:t>
            </a:r>
            <a:r>
              <a:rPr lang="zh-TW" sz="4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-key cryptography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endParaRPr sz="40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None/>
            </a:pPr>
            <a:r>
              <a:rPr lang="zh-TW" sz="4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RSA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r>
              <a:rPr lang="zh-TW" sz="2800" b="1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ElGamal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r>
              <a:rPr lang="zh-TW" sz="2800" b="1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elliptic curve techniques</a:t>
            </a:r>
            <a:r>
              <a:rPr lang="zh-TW" sz="2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</p:txBody>
      </p:sp>
      <p:sp>
        <p:nvSpPr>
          <p:cNvPr id="271" name="Shape 271"/>
          <p:cNvSpPr/>
          <p:nvPr/>
        </p:nvSpPr>
        <p:spPr>
          <a:xfrm>
            <a:off x="4032935" y="711757"/>
            <a:ext cx="756938" cy="144655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r>
              <a:rPr lang="zh-TW" sz="8800" b="1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</a:p>
        </p:txBody>
      </p:sp>
      <p:sp>
        <p:nvSpPr>
          <p:cNvPr id="272" name="Shape 272"/>
          <p:cNvSpPr/>
          <p:nvPr/>
        </p:nvSpPr>
        <p:spPr>
          <a:xfrm>
            <a:off x="3616412" y="5633266"/>
            <a:ext cx="5412259" cy="36933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r>
              <a:rPr lang="zh-TW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https://en.wikipedia.org/wiki/Public-key_cryptography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Shape 277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962808" y="2227603"/>
            <a:ext cx="4283106" cy="2931065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Shape 278"/>
          <p:cNvSpPr/>
          <p:nvPr/>
        </p:nvSpPr>
        <p:spPr>
          <a:xfrm>
            <a:off x="0" y="0"/>
            <a:ext cx="9144000" cy="1591294"/>
          </a:xfrm>
          <a:prstGeom prst="wedgeRectCallout">
            <a:avLst>
              <a:gd name="adj1" fmla="val -20833"/>
              <a:gd name="adj2" fmla="val 62500"/>
            </a:avLst>
          </a:prstGeom>
          <a:solidFill>
            <a:srgbClr val="7F6000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r>
              <a:rPr lang="zh-TW" sz="32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非對稱式密碼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r>
              <a:rPr lang="zh-TW" sz="32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asymmetric key algorithms 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r>
              <a:rPr lang="zh-TW" sz="32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Public</a:t>
            </a:r>
            <a:r>
              <a:rPr lang="zh-TW" sz="32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-key cryptography</a:t>
            </a:r>
          </a:p>
        </p:txBody>
      </p:sp>
      <p:pic>
        <p:nvPicPr>
          <p:cNvPr id="279" name="Shape 27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581403" y="3336968"/>
            <a:ext cx="3297017" cy="3217889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Shape 280"/>
          <p:cNvSpPr/>
          <p:nvPr/>
        </p:nvSpPr>
        <p:spPr>
          <a:xfrm>
            <a:off x="285010" y="1810389"/>
            <a:ext cx="5955475" cy="36933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r>
              <a:rPr lang="zh-TW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https://en.wikipedia.org/wiki/Public-key_cryptography</a:t>
            </a:r>
          </a:p>
        </p:txBody>
      </p:sp>
      <p:pic>
        <p:nvPicPr>
          <p:cNvPr id="281" name="Shape 281" descr="https://upload.wikimedia.org/wikipedia/commons/thumb/3/32/Public-key-crypto-1.svg/250px-Public-key-crypto-1.svg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923711" y="113941"/>
            <a:ext cx="2954709" cy="29547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Shape 28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34303" y="5206550"/>
            <a:ext cx="3980242" cy="15574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/>
          <p:nvPr/>
        </p:nvSpPr>
        <p:spPr>
          <a:xfrm>
            <a:off x="0" y="164757"/>
            <a:ext cx="9144000" cy="917645"/>
          </a:xfrm>
          <a:prstGeom prst="rect">
            <a:avLst/>
          </a:prstGeom>
          <a:solidFill>
            <a:srgbClr val="7F6000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-222821" algn="l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ts val="3509"/>
              <a:buFont typeface="Calibri"/>
              <a:buNone/>
            </a:pPr>
            <a:r>
              <a:rPr lang="zh-TW" sz="3509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現代密碼   </a:t>
            </a:r>
            <a:r>
              <a:rPr lang="zh-TW" sz="2047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本次課程將提到</a:t>
            </a:r>
            <a:r>
              <a:rPr lang="zh-TW" sz="2047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紅色部分</a:t>
            </a:r>
            <a:r>
              <a:rPr lang="zh-TW" sz="2047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[</a:t>
            </a:r>
            <a:r>
              <a:rPr lang="zh-TW" sz="2047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推薦你閱讀此書]</a:t>
            </a:r>
          </a:p>
        </p:txBody>
      </p:sp>
      <p:sp>
        <p:nvSpPr>
          <p:cNvPr id="101" name="Shape 101"/>
          <p:cNvSpPr/>
          <p:nvPr/>
        </p:nvSpPr>
        <p:spPr>
          <a:xfrm>
            <a:off x="4347929" y="1082402"/>
            <a:ext cx="3988763" cy="5632311"/>
          </a:xfrm>
          <a:prstGeom prst="rect">
            <a:avLst/>
          </a:prstGeom>
          <a:solidFill>
            <a:srgbClr val="E1EFD8"/>
          </a:solidFill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r>
              <a:rPr lang="zh-TW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第I部 密碼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r>
              <a:rPr lang="zh-TW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第1章 進入密碼的世界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r>
              <a:rPr lang="zh-TW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第2章 密碼的歷史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r>
              <a:rPr lang="zh-TW" sz="18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第3章 對稱式密碼（共用金鑰密碼）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r>
              <a:rPr lang="zh-TW" sz="18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第4章 區塊加密的模式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r>
              <a:rPr lang="zh-TW" sz="18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第5章 公開金鑰密碼系統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r>
              <a:rPr lang="zh-TW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第6章 混合型密碼系統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None/>
            </a:pPr>
            <a:r>
              <a:rPr lang="zh-TW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第Ⅱ部 認證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r>
              <a:rPr lang="zh-TW" sz="18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第7章 單向雜湊函數(HASH)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r>
              <a:rPr lang="zh-TW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第8章 訊息認證碼(MAC)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r>
              <a:rPr lang="zh-TW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第9章 數位簽章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r>
              <a:rPr lang="zh-TW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第10章 憑證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None/>
            </a:pPr>
            <a:r>
              <a:rPr lang="zh-TW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第Ⅲ部 金鑰、亂數、應用技術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r>
              <a:rPr lang="zh-TW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第11章 金鑰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r>
              <a:rPr lang="zh-TW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第12章 亂數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r>
              <a:rPr lang="zh-TW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第13章 PGP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r>
              <a:rPr lang="zh-TW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第14章 SSL/TLS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r>
              <a:rPr lang="zh-TW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第15章 密碼技術與現實社會</a:t>
            </a:r>
          </a:p>
        </p:txBody>
      </p:sp>
      <p:pic>
        <p:nvPicPr>
          <p:cNvPr id="102" name="Shape 10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184" y="1601378"/>
            <a:ext cx="3274435" cy="44781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/>
          <p:nvPr/>
        </p:nvSpPr>
        <p:spPr>
          <a:xfrm>
            <a:off x="0" y="0"/>
            <a:ext cx="9144000" cy="1591294"/>
          </a:xfrm>
          <a:prstGeom prst="wedgeRectCallout">
            <a:avLst>
              <a:gd name="adj1" fmla="val -20833"/>
              <a:gd name="adj2" fmla="val 62500"/>
            </a:avLst>
          </a:prstGeom>
          <a:solidFill>
            <a:srgbClr val="7F6000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r>
              <a:rPr lang="zh-TW" sz="32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非對稱式密碼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r>
              <a:rPr lang="zh-TW" sz="32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asymmetric key algorithms 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r>
              <a:rPr lang="zh-TW" sz="32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Public</a:t>
            </a:r>
            <a:r>
              <a:rPr lang="zh-TW" sz="32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-key cryptography</a:t>
            </a:r>
          </a:p>
        </p:txBody>
      </p:sp>
      <p:pic>
        <p:nvPicPr>
          <p:cNvPr id="288" name="Shape 288"/>
          <p:cNvPicPr preferRelativeResize="0"/>
          <p:nvPr/>
        </p:nvPicPr>
        <p:blipFill rotWithShape="1">
          <a:blip r:embed="rId3">
            <a:alphaModFix/>
          </a:blip>
          <a:srcRect l="54691" t="23516" r="2512" b="5685"/>
          <a:stretch/>
        </p:blipFill>
        <p:spPr>
          <a:xfrm>
            <a:off x="617519" y="1712812"/>
            <a:ext cx="3956185" cy="4913621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Shape 289"/>
          <p:cNvSpPr txBox="1">
            <a:spLocks noGrp="1"/>
          </p:cNvSpPr>
          <p:nvPr>
            <p:ph type="body" idx="1"/>
          </p:nvPr>
        </p:nvSpPr>
        <p:spPr>
          <a:xfrm>
            <a:off x="4768817" y="1316574"/>
            <a:ext cx="4240233" cy="54944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17780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2800"/>
              <a:buFont typeface="Arial"/>
              <a:buNone/>
            </a:pPr>
            <a:r>
              <a:rPr lang="zh-TW" sz="2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RSA加密演算法- 维基百科</a:t>
            </a:r>
          </a:p>
        </p:txBody>
      </p:sp>
      <p:grpSp>
        <p:nvGrpSpPr>
          <p:cNvPr id="290" name="Shape 290"/>
          <p:cNvGrpSpPr/>
          <p:nvPr/>
        </p:nvGrpSpPr>
        <p:grpSpPr>
          <a:xfrm>
            <a:off x="4853324" y="2203667"/>
            <a:ext cx="4003054" cy="4275956"/>
            <a:chOff x="4853324" y="2203667"/>
            <a:chExt cx="4003054" cy="4275956"/>
          </a:xfrm>
        </p:grpSpPr>
        <p:pic>
          <p:nvPicPr>
            <p:cNvPr id="291" name="Shape 291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4853324" y="2203667"/>
              <a:ext cx="4003054" cy="39069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2" name="Shape 292"/>
            <p:cNvSpPr/>
            <p:nvPr/>
          </p:nvSpPr>
          <p:spPr>
            <a:xfrm>
              <a:off x="7776672" y="2306183"/>
              <a:ext cx="777777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r>
                <a:rPr lang="zh-TW" sz="2400" b="1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rPr>
                <a:t>(e,n)</a:t>
              </a:r>
            </a:p>
          </p:txBody>
        </p:sp>
        <p:sp>
          <p:nvSpPr>
            <p:cNvPr id="293" name="Shape 293"/>
            <p:cNvSpPr/>
            <p:nvPr/>
          </p:nvSpPr>
          <p:spPr>
            <a:xfrm>
              <a:off x="7757137" y="6017958"/>
              <a:ext cx="787395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r>
                <a:rPr lang="zh-TW" sz="2400" b="1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rPr>
                <a:t>(d,n)</a:t>
              </a:r>
            </a:p>
          </p:txBody>
        </p:sp>
      </p:grpSp>
      <p:sp>
        <p:nvSpPr>
          <p:cNvPr id="294" name="Shape 294"/>
          <p:cNvSpPr/>
          <p:nvPr/>
        </p:nvSpPr>
        <p:spPr>
          <a:xfrm>
            <a:off x="281324" y="6273998"/>
            <a:ext cx="6713242" cy="36933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r>
              <a:rPr lang="zh-TW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https://www.slideshare.net/shafaan/public-key-cryptography-and-rsa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Shape 299"/>
          <p:cNvSpPr/>
          <p:nvPr/>
        </p:nvSpPr>
        <p:spPr>
          <a:xfrm>
            <a:off x="0" y="0"/>
            <a:ext cx="9144000" cy="1591294"/>
          </a:xfrm>
          <a:prstGeom prst="wedgeRectCallout">
            <a:avLst>
              <a:gd name="adj1" fmla="val -20833"/>
              <a:gd name="adj2" fmla="val 62500"/>
            </a:avLst>
          </a:prstGeom>
          <a:solidFill>
            <a:srgbClr val="7F6000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r>
              <a:rPr lang="zh-TW" sz="32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非對稱式密碼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r>
              <a:rPr lang="zh-TW" sz="32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asymmetric key algorithms 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r>
              <a:rPr lang="zh-TW" sz="32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Public</a:t>
            </a:r>
            <a:r>
              <a:rPr lang="zh-TW" sz="32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-key cryptography</a:t>
            </a:r>
          </a:p>
        </p:txBody>
      </p:sp>
      <p:pic>
        <p:nvPicPr>
          <p:cNvPr id="300" name="Shape 300"/>
          <p:cNvPicPr preferRelativeResize="0"/>
          <p:nvPr/>
        </p:nvPicPr>
        <p:blipFill rotWithShape="1">
          <a:blip r:embed="rId3">
            <a:alphaModFix/>
          </a:blip>
          <a:srcRect l="7206" t="23516" r="45698" b="5685"/>
          <a:stretch/>
        </p:blipFill>
        <p:spPr>
          <a:xfrm>
            <a:off x="375172" y="1676011"/>
            <a:ext cx="4196828" cy="4736667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Shape 301"/>
          <p:cNvSpPr txBox="1">
            <a:spLocks noGrp="1"/>
          </p:cNvSpPr>
          <p:nvPr>
            <p:ph type="body" idx="1"/>
          </p:nvPr>
        </p:nvSpPr>
        <p:spPr>
          <a:xfrm>
            <a:off x="4572000" y="1316574"/>
            <a:ext cx="4406488" cy="54944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17780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2800"/>
              <a:buFont typeface="Arial"/>
              <a:buNone/>
            </a:pPr>
            <a:r>
              <a:rPr lang="zh-TW" sz="2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RSA加密演算法- 维基百科</a:t>
            </a:r>
          </a:p>
        </p:txBody>
      </p:sp>
      <p:sp>
        <p:nvSpPr>
          <p:cNvPr id="302" name="Shape 302"/>
          <p:cNvSpPr/>
          <p:nvPr/>
        </p:nvSpPr>
        <p:spPr>
          <a:xfrm>
            <a:off x="281324" y="6273998"/>
            <a:ext cx="6713242" cy="36933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r>
              <a:rPr lang="zh-TW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https://www.slideshare.net/shafaan/public-key-cryptography-and-rsa</a:t>
            </a:r>
          </a:p>
        </p:txBody>
      </p:sp>
      <p:pic>
        <p:nvPicPr>
          <p:cNvPr id="303" name="Shape 303" descr="https://upload.wikimedia.org/wikipedia/commons/thumb/3/32/Public-key-crypto-1.svg/250px-Public-key-crypto-1.svg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65849" y="1866015"/>
            <a:ext cx="4323269" cy="43232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/>
          <p:nvPr/>
        </p:nvSpPr>
        <p:spPr>
          <a:xfrm>
            <a:off x="0" y="0"/>
            <a:ext cx="9144000" cy="1591294"/>
          </a:xfrm>
          <a:prstGeom prst="wedgeRectCallout">
            <a:avLst>
              <a:gd name="adj1" fmla="val -20833"/>
              <a:gd name="adj2" fmla="val 62500"/>
            </a:avLst>
          </a:prstGeom>
          <a:solidFill>
            <a:srgbClr val="7F6000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r>
              <a:rPr lang="zh-TW" sz="32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非對稱式密碼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r>
              <a:rPr lang="zh-TW" sz="32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asymmetric key algorithms 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r>
              <a:rPr lang="zh-TW" sz="32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Public</a:t>
            </a:r>
            <a:r>
              <a:rPr lang="zh-TW" sz="32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-key cryptography</a:t>
            </a:r>
          </a:p>
        </p:txBody>
      </p:sp>
      <p:pic>
        <p:nvPicPr>
          <p:cNvPr id="309" name="Shape 309"/>
          <p:cNvPicPr preferRelativeResize="0"/>
          <p:nvPr/>
        </p:nvPicPr>
        <p:blipFill rotWithShape="1">
          <a:blip r:embed="rId3">
            <a:alphaModFix/>
          </a:blip>
          <a:srcRect l="7206" t="23516" r="45698" b="5685"/>
          <a:stretch/>
        </p:blipFill>
        <p:spPr>
          <a:xfrm>
            <a:off x="5104889" y="179117"/>
            <a:ext cx="3682043" cy="4155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Shape 310"/>
          <p:cNvPicPr preferRelativeResize="0"/>
          <p:nvPr/>
        </p:nvPicPr>
        <p:blipFill rotWithShape="1">
          <a:blip r:embed="rId3">
            <a:alphaModFix/>
          </a:blip>
          <a:srcRect l="55554" t="23516" r="2512" b="45896"/>
          <a:stretch/>
        </p:blipFill>
        <p:spPr>
          <a:xfrm>
            <a:off x="5178011" y="4374790"/>
            <a:ext cx="3535797" cy="1936377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Shape 311"/>
          <p:cNvSpPr/>
          <p:nvPr/>
        </p:nvSpPr>
        <p:spPr>
          <a:xfrm>
            <a:off x="232667" y="1591294"/>
            <a:ext cx="4386834" cy="4801314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r>
              <a:rPr lang="zh-TW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Key generation(產生key pair)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r>
              <a:rPr lang="zh-TW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(1)Select primes p=17, q=11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r>
              <a:rPr lang="zh-TW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(2)Compute n=pq=187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r>
              <a:rPr lang="zh-TW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(3)Compute φ(n)=(p-1)(q-1)=160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r>
              <a:rPr lang="zh-TW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(4)Select e=7➔GCD(7,160)=1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r>
              <a:rPr lang="zh-TW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(5)Compute d: d=23 ➔7*23 mod 160=1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r>
              <a:rPr lang="zh-TW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(use the extended Euclid’s algorithm)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None/>
            </a:pPr>
            <a:r>
              <a:rPr lang="zh-TW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公鑰pub={e,n}={7,187}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r>
              <a:rPr lang="zh-TW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私鑰pri={d,n}={23,187}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r>
              <a:rPr lang="zh-TW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==================================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r>
              <a:rPr lang="zh-TW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明文M=88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r>
              <a:rPr lang="zh-TW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加密(Encrypt): 88^7mod 187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r>
              <a:rPr lang="zh-TW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88^7mod 187 =  11(密文C)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r>
              <a:rPr lang="zh-TW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==================================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r>
              <a:rPr lang="zh-TW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解密Decrypt C=11: 11^23mod 187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r>
              <a:rPr lang="zh-TW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M=11^23 mod 187=88</a:t>
            </a:r>
          </a:p>
        </p:txBody>
      </p:sp>
      <p:sp>
        <p:nvSpPr>
          <p:cNvPr id="312" name="Shape 312"/>
          <p:cNvSpPr/>
          <p:nvPr/>
        </p:nvSpPr>
        <p:spPr>
          <a:xfrm>
            <a:off x="232667" y="6432616"/>
            <a:ext cx="6713242" cy="36933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r>
              <a:rPr lang="zh-TW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https://www.slideshare.net/shafaan/public-key-cryptography-and-rsa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 txBox="1">
            <a:spLocks noGrp="1"/>
          </p:cNvSpPr>
          <p:nvPr>
            <p:ph type="body" idx="1"/>
          </p:nvPr>
        </p:nvSpPr>
        <p:spPr>
          <a:xfrm>
            <a:off x="236764" y="1929006"/>
            <a:ext cx="8265968" cy="1265456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12700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2000"/>
              <a:buFont typeface="Arial"/>
              <a:buNone/>
            </a:pPr>
            <a:r>
              <a:rPr lang="zh-TW"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1230186684530117755130494958384962720772853569595334792197322452151726400507263657518745202199786469389956474942774063845925192557326303453731548268507917026122142913461670429214311602221240479274737794080665351419597459856902143413</a:t>
            </a:r>
          </a:p>
        </p:txBody>
      </p:sp>
      <p:sp>
        <p:nvSpPr>
          <p:cNvPr id="318" name="Shape 318"/>
          <p:cNvSpPr/>
          <p:nvPr/>
        </p:nvSpPr>
        <p:spPr>
          <a:xfrm>
            <a:off x="0" y="0"/>
            <a:ext cx="9144000" cy="1591294"/>
          </a:xfrm>
          <a:prstGeom prst="wedgeRectCallout">
            <a:avLst>
              <a:gd name="adj1" fmla="val -20833"/>
              <a:gd name="adj2" fmla="val 62500"/>
            </a:avLst>
          </a:prstGeom>
          <a:solidFill>
            <a:srgbClr val="7F6000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r>
              <a:rPr lang="zh-TW" sz="32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不同的非對稱式密碼各有其安全性基礎…….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r>
              <a:rPr lang="zh-TW" sz="32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RSA非對稱式密碼的安全::質因數分解[</a:t>
            </a:r>
            <a:r>
              <a:rPr lang="zh-TW" sz="3200" b="1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15=5*3</a:t>
            </a:r>
            <a:r>
              <a:rPr lang="zh-TW" sz="32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]</a:t>
            </a:r>
          </a:p>
        </p:txBody>
      </p:sp>
      <p:sp>
        <p:nvSpPr>
          <p:cNvPr id="319" name="Shape 319"/>
          <p:cNvSpPr/>
          <p:nvPr/>
        </p:nvSpPr>
        <p:spPr>
          <a:xfrm>
            <a:off x="540328" y="6064794"/>
            <a:ext cx="7606145" cy="369332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r>
              <a:rPr lang="zh-TW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http://www.ruanyifeng.com/blog/2013/07/rsa_algorithm_part_two.html</a:t>
            </a:r>
          </a:p>
        </p:txBody>
      </p:sp>
      <p:sp>
        <p:nvSpPr>
          <p:cNvPr id="320" name="Shape 320"/>
          <p:cNvSpPr/>
          <p:nvPr/>
        </p:nvSpPr>
        <p:spPr>
          <a:xfrm>
            <a:off x="170958" y="3216624"/>
            <a:ext cx="1246909" cy="843148"/>
          </a:xfrm>
          <a:prstGeom prst="mathEqual">
            <a:avLst>
              <a:gd name="adj1" fmla="val 23520"/>
              <a:gd name="adj2" fmla="val 11760"/>
            </a:avLst>
          </a:prstGeom>
          <a:solidFill>
            <a:schemeClr val="accent1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1" name="Shape 321"/>
          <p:cNvSpPr txBox="1"/>
          <p:nvPr/>
        </p:nvSpPr>
        <p:spPr>
          <a:xfrm>
            <a:off x="236764" y="4142483"/>
            <a:ext cx="3926032" cy="1475716"/>
          </a:xfrm>
          <a:prstGeom prst="rect">
            <a:avLst/>
          </a:prstGeom>
          <a:solidFill>
            <a:srgbClr val="E1EFD8"/>
          </a:solidFill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12700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2000"/>
              <a:buFont typeface="Arial"/>
              <a:buNone/>
            </a:pPr>
            <a:r>
              <a:rPr lang="zh-TW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33478071698956898786044169</a:t>
            </a:r>
            <a:br>
              <a:rPr lang="zh-TW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zh-TW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　84821269081770479498371376</a:t>
            </a:r>
            <a:br>
              <a:rPr lang="zh-TW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zh-TW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　85689124313889828837938780</a:t>
            </a:r>
            <a:br>
              <a:rPr lang="zh-TW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zh-TW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　02287614711652531743087737</a:t>
            </a:r>
            <a:br>
              <a:rPr lang="zh-TW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zh-TW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　814467999489</a:t>
            </a:r>
          </a:p>
        </p:txBody>
      </p:sp>
      <p:sp>
        <p:nvSpPr>
          <p:cNvPr id="322" name="Shape 322"/>
          <p:cNvSpPr/>
          <p:nvPr/>
        </p:nvSpPr>
        <p:spPr>
          <a:xfrm>
            <a:off x="4150426" y="4268603"/>
            <a:ext cx="843148" cy="1223476"/>
          </a:xfrm>
          <a:prstGeom prst="mathMultiply">
            <a:avLst>
              <a:gd name="adj1" fmla="val 23520"/>
            </a:avLst>
          </a:prstGeom>
          <a:solidFill>
            <a:schemeClr val="accent1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3" name="Shape 323"/>
          <p:cNvSpPr/>
          <p:nvPr/>
        </p:nvSpPr>
        <p:spPr>
          <a:xfrm>
            <a:off x="4886944" y="4142483"/>
            <a:ext cx="4020292" cy="1477328"/>
          </a:xfrm>
          <a:prstGeom prst="rect">
            <a:avLst/>
          </a:prstGeom>
          <a:solidFill>
            <a:srgbClr val="E1EFD8"/>
          </a:solidFill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r>
              <a:rPr lang="zh-TW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36746043666799590428244633</a:t>
            </a:r>
            <a:br>
              <a:rPr lang="zh-TW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zh-TW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　　79962795263227915816434308</a:t>
            </a:r>
            <a:br>
              <a:rPr lang="zh-TW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zh-TW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　　76426760322838157396665112</a:t>
            </a:r>
            <a:br>
              <a:rPr lang="zh-TW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zh-TW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　　79233373417143396810270092</a:t>
            </a:r>
            <a:br>
              <a:rPr lang="zh-TW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zh-TW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　　798736308917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Shape 328"/>
          <p:cNvSpPr/>
          <p:nvPr/>
        </p:nvSpPr>
        <p:spPr>
          <a:xfrm>
            <a:off x="0" y="3402226"/>
            <a:ext cx="9144000" cy="207593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r>
              <a:rPr lang="zh-TW" sz="495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RSA</a:t>
            </a:r>
            <a:r>
              <a:rPr lang="zh-TW"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加解密</a:t>
            </a:r>
            <a:r>
              <a:rPr lang="zh-TW" sz="495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using </a:t>
            </a:r>
            <a:r>
              <a:rPr lang="zh-TW" sz="4950" b="1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openssl</a:t>
            </a:r>
            <a:r>
              <a:rPr lang="zh-TW" sz="495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3" name="Shape 333"/>
          <p:cNvGraphicFramePr/>
          <p:nvPr/>
        </p:nvGraphicFramePr>
        <p:xfrm>
          <a:off x="130261" y="3275795"/>
          <a:ext cx="8675975" cy="2865200"/>
        </p:xfrm>
        <a:graphic>
          <a:graphicData uri="http://schemas.openxmlformats.org/drawingml/2006/table">
            <a:tbl>
              <a:tblPr firstRow="1" bandRow="1">
                <a:noFill/>
                <a:tableStyleId>{55250545-5F26-4EB6-BABA-0D51D5040E24}</a:tableStyleId>
              </a:tblPr>
              <a:tblGrid>
                <a:gridCol w="1331950"/>
                <a:gridCol w="7344025"/>
              </a:tblGrid>
              <a:tr h="1393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None/>
                      </a:pPr>
                      <a:endParaRPr sz="1400" b="1">
                        <a:solidFill>
                          <a:srgbClr val="FF0000"/>
                        </a:solidFill>
                      </a:endParaRPr>
                    </a:p>
                  </a:txBody>
                  <a:tcPr marL="68575" marR="68575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None/>
                      </a:pPr>
                      <a:endParaRPr sz="1100" b="1"/>
                    </a:p>
                  </a:txBody>
                  <a:tcPr marL="68575" marR="68575" marT="34300" marB="34300"/>
                </a:tc>
              </a:tr>
              <a:tr h="9829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None/>
                      </a:pPr>
                      <a:r>
                        <a:rPr lang="zh-TW" sz="1400" b="1"/>
                        <a:t>使用 RSA 私鑰產生相對應的</a:t>
                      </a:r>
                      <a:r>
                        <a:rPr lang="zh-TW" sz="1400" b="1">
                          <a:solidFill>
                            <a:srgbClr val="FF0000"/>
                          </a:solidFill>
                        </a:rPr>
                        <a:t>公鑰</a:t>
                      </a:r>
                    </a:p>
                  </a:txBody>
                  <a:tcPr marL="68575" marR="68575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None/>
                      </a:pPr>
                      <a:r>
                        <a:rPr lang="zh-TW" sz="1800"/>
                        <a:t>openssl </a:t>
                      </a:r>
                      <a:r>
                        <a:rPr lang="zh-TW" sz="1800" b="1">
                          <a:solidFill>
                            <a:srgbClr val="FF0000"/>
                          </a:solidFill>
                        </a:rPr>
                        <a:t>rsa</a:t>
                      </a:r>
                      <a:r>
                        <a:rPr lang="zh-TW" sz="1800"/>
                        <a:t> </a:t>
                      </a:r>
                      <a:r>
                        <a:rPr lang="zh-TW" sz="1800" b="1">
                          <a:solidFill>
                            <a:srgbClr val="7030A0"/>
                          </a:solidFill>
                        </a:rPr>
                        <a:t>-in private.pem </a:t>
                      </a:r>
                      <a:r>
                        <a:rPr lang="zh-TW" sz="1800"/>
                        <a:t>-out public.pem -outform PEM –pubout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buNone/>
                      </a:pPr>
                      <a:r>
                        <a:rPr lang="zh-TW" sz="1100" b="1"/>
                        <a:t>-out" 參數指定產生的公鑰檔案名稱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buNone/>
                      </a:pPr>
                      <a:r>
                        <a:rPr lang="zh-TW" sz="1100" b="1"/>
                        <a:t>"-outform" 參數指定公鑰的輸出格式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buNone/>
                      </a:pPr>
                      <a:r>
                        <a:rPr lang="zh-TW" sz="1100" b="1"/>
                        <a:t>"-pubout" 參數結尾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buNone/>
                      </a:pPr>
                      <a:r>
                        <a:rPr lang="zh-TW" sz="1100" b="1"/>
                        <a:t>執行後，OpenSSL 會產生 public.pem 的檔案在磁碟中</a:t>
                      </a:r>
                    </a:p>
                  </a:txBody>
                  <a:tcPr marL="68575" marR="68575" marT="34300" marB="34300"/>
                </a:tc>
              </a:tr>
              <a:tr h="9829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None/>
                      </a:pPr>
                      <a:r>
                        <a:rPr lang="zh-TW" sz="1400" b="1"/>
                        <a:t>使用公鑰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buNone/>
                      </a:pPr>
                      <a:r>
                        <a:rPr lang="zh-TW" sz="1400" b="1">
                          <a:solidFill>
                            <a:srgbClr val="0070C0"/>
                          </a:solidFill>
                        </a:rPr>
                        <a:t>加密</a:t>
                      </a:r>
                      <a:r>
                        <a:rPr lang="zh-TW" sz="1400" b="1"/>
                        <a:t>檔案</a:t>
                      </a:r>
                    </a:p>
                  </a:txBody>
                  <a:tcPr marL="68575" marR="68575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None/>
                      </a:pPr>
                      <a:r>
                        <a:rPr lang="zh-TW" sz="1800"/>
                        <a:t>openssl </a:t>
                      </a:r>
                      <a:r>
                        <a:rPr lang="zh-TW" sz="1800" b="1">
                          <a:solidFill>
                            <a:srgbClr val="FF0000"/>
                          </a:solidFill>
                        </a:rPr>
                        <a:t>rsautl </a:t>
                      </a:r>
                      <a:r>
                        <a:rPr lang="zh-TW" sz="1800" b="1">
                          <a:solidFill>
                            <a:srgbClr val="00B050"/>
                          </a:solidFill>
                        </a:rPr>
                        <a:t>-encrypt</a:t>
                      </a:r>
                      <a:r>
                        <a:rPr lang="zh-TW" sz="1800"/>
                        <a:t> </a:t>
                      </a:r>
                      <a:r>
                        <a:rPr lang="zh-TW" sz="1800" b="1">
                          <a:solidFill>
                            <a:srgbClr val="C00000"/>
                          </a:solidFill>
                        </a:rPr>
                        <a:t>-inkey public.pem </a:t>
                      </a:r>
                      <a:r>
                        <a:rPr lang="zh-TW" sz="1800"/>
                        <a:t>-pubin </a:t>
                      </a:r>
                      <a:r>
                        <a:rPr lang="zh-TW" sz="1800" b="1">
                          <a:solidFill>
                            <a:srgbClr val="7030A0"/>
                          </a:solidFill>
                        </a:rPr>
                        <a:t>-in file </a:t>
                      </a:r>
                      <a:r>
                        <a:rPr lang="zh-TW" sz="1800" b="1">
                          <a:solidFill>
                            <a:srgbClr val="00B0F0"/>
                          </a:solidFill>
                        </a:rPr>
                        <a:t>-out file.rsa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buNone/>
                      </a:pPr>
                      <a:r>
                        <a:rPr lang="zh-TW" sz="1100" b="1">
                          <a:solidFill>
                            <a:schemeClr val="dk1"/>
                          </a:solidFill>
                        </a:rPr>
                        <a:t>"-inkey" 參數指定密鑰檔案，"-pubin" 參數將公鑰產生於加密檔案中，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buNone/>
                      </a:pPr>
                      <a:r>
                        <a:rPr lang="zh-TW" sz="1100" b="1">
                          <a:solidFill>
                            <a:schemeClr val="dk1"/>
                          </a:solidFill>
                        </a:rPr>
                        <a:t>"-in" 參數指定欲加密的檔案，以及 "-out" 參數指定加密後的檔案名稱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buNone/>
                      </a:pPr>
                      <a:r>
                        <a:rPr lang="zh-TW" sz="1100" b="1">
                          <a:solidFill>
                            <a:schemeClr val="dk1"/>
                          </a:solidFill>
                        </a:rPr>
                        <a:t>執行後，OpenSSL 會產生 file.rsa 的檔案在磁碟中。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buNone/>
                      </a:pPr>
                      <a:r>
                        <a:rPr lang="zh-TW" sz="1100" b="1">
                          <a:solidFill>
                            <a:schemeClr val="dk1"/>
                          </a:solidFill>
                        </a:rPr>
                        <a:t>RSA 非對稱式加解密演算法因為先天的限制，無法加密過大的檔案</a:t>
                      </a:r>
                    </a:p>
                  </a:txBody>
                  <a:tcPr marL="68575" marR="68575" marT="34300" marB="34300"/>
                </a:tc>
              </a:tr>
              <a:tr h="4800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None/>
                      </a:pPr>
                      <a:r>
                        <a:rPr lang="zh-TW" sz="1400" b="1"/>
                        <a:t>使用 私鑰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buNone/>
                      </a:pPr>
                      <a:r>
                        <a:rPr lang="zh-TW" sz="1400" b="1">
                          <a:solidFill>
                            <a:srgbClr val="0070C0"/>
                          </a:solidFill>
                        </a:rPr>
                        <a:t>解密</a:t>
                      </a:r>
                      <a:r>
                        <a:rPr lang="zh-TW" sz="1400" b="1"/>
                        <a:t>檔案</a:t>
                      </a:r>
                    </a:p>
                  </a:txBody>
                  <a:tcPr marL="68575" marR="68575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None/>
                      </a:pPr>
                      <a:r>
                        <a:rPr lang="zh-TW" sz="1800"/>
                        <a:t>openssl rsautl -decrypt -inkey private.pem -in file.rsa -out file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68575" marR="68575" marT="34300" marB="34300"/>
                </a:tc>
              </a:tr>
            </a:tbl>
          </a:graphicData>
        </a:graphic>
      </p:graphicFrame>
      <p:sp>
        <p:nvSpPr>
          <p:cNvPr id="334" name="Shape 334"/>
          <p:cNvSpPr/>
          <p:nvPr/>
        </p:nvSpPr>
        <p:spPr>
          <a:xfrm>
            <a:off x="270304" y="6435295"/>
            <a:ext cx="3686778" cy="30008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r>
              <a:rPr lang="zh-TW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https://www.openfoundry.org/tech-column/8615</a:t>
            </a:r>
          </a:p>
        </p:txBody>
      </p:sp>
      <p:sp>
        <p:nvSpPr>
          <p:cNvPr id="335" name="Shape 335"/>
          <p:cNvSpPr/>
          <p:nvPr/>
        </p:nvSpPr>
        <p:spPr>
          <a:xfrm>
            <a:off x="0" y="335815"/>
            <a:ext cx="9078097" cy="369332"/>
          </a:xfrm>
          <a:prstGeom prst="rect">
            <a:avLst/>
          </a:prstGeom>
          <a:solidFill>
            <a:srgbClr val="E1EFD8"/>
          </a:solidFill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r>
              <a:rPr lang="zh-TW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產生私鑰</a:t>
            </a:r>
          </a:p>
        </p:txBody>
      </p:sp>
      <p:sp>
        <p:nvSpPr>
          <p:cNvPr id="336" name="Shape 336"/>
          <p:cNvSpPr/>
          <p:nvPr/>
        </p:nvSpPr>
        <p:spPr>
          <a:xfrm>
            <a:off x="468012" y="811591"/>
            <a:ext cx="5607393" cy="754053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r>
              <a:rPr lang="zh-TW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openssl </a:t>
            </a:r>
            <a:r>
              <a:rPr lang="zh-TW" sz="32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genrsa</a:t>
            </a:r>
            <a:r>
              <a:rPr lang="zh-TW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-out private.pem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r>
              <a:rPr lang="zh-TW" sz="11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預設會產生長度為 512 bit 的私鑰</a:t>
            </a:r>
          </a:p>
        </p:txBody>
      </p:sp>
      <p:sp>
        <p:nvSpPr>
          <p:cNvPr id="337" name="Shape 337"/>
          <p:cNvSpPr/>
          <p:nvPr/>
        </p:nvSpPr>
        <p:spPr>
          <a:xfrm>
            <a:off x="2051909" y="1565644"/>
            <a:ext cx="6677712" cy="141577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r>
              <a:rPr lang="zh-TW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openssl </a:t>
            </a:r>
            <a:r>
              <a:rPr lang="zh-TW" sz="32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genrsa</a:t>
            </a:r>
            <a:r>
              <a:rPr lang="zh-TW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-out private.pem </a:t>
            </a:r>
            <a:r>
              <a:rPr lang="zh-TW" sz="32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1024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r>
              <a:rPr lang="zh-TW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產生 1024 bit 長度的私鑰</a:t>
            </a:r>
          </a:p>
          <a:p>
            <a:pPr marL="285750" marR="0" lvl="0" indent="-285750" algn="l" rtl="0">
              <a:spcBef>
                <a:spcPts val="0"/>
              </a:spcBef>
              <a:buClr>
                <a:schemeClr val="dk1"/>
              </a:buClr>
              <a:buSzPts val="1800"/>
              <a:buFont typeface="Noto Sans Symbols"/>
              <a:buChar char="➢"/>
            </a:pPr>
            <a:r>
              <a:rPr lang="zh-TW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愈長的私鑰被破解的機率愈低</a:t>
            </a:r>
          </a:p>
          <a:p>
            <a:pPr marL="285750" marR="0" lvl="0" indent="-285750" algn="l" rtl="0">
              <a:spcBef>
                <a:spcPts val="0"/>
              </a:spcBef>
              <a:buClr>
                <a:schemeClr val="dk1"/>
              </a:buClr>
              <a:buSzPts val="1800"/>
              <a:buFont typeface="Noto Sans Symbols"/>
              <a:buChar char="➢"/>
            </a:pPr>
            <a:r>
              <a:rPr lang="zh-TW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但使用加密與解密的時間也會愈長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>
            <a:spLocks noGrp="1"/>
          </p:cNvSpPr>
          <p:nvPr>
            <p:ph type="title"/>
          </p:nvPr>
        </p:nvSpPr>
        <p:spPr>
          <a:xfrm>
            <a:off x="0" y="164757"/>
            <a:ext cx="9144000" cy="1285101"/>
          </a:xfrm>
          <a:prstGeom prst="rect">
            <a:avLst/>
          </a:prstGeom>
          <a:solidFill>
            <a:srgbClr val="7F6000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-205740" algn="l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ts val="3240"/>
              <a:buFont typeface="Calibri"/>
              <a:buNone/>
            </a:pPr>
            <a:r>
              <a:rPr lang="zh-TW" sz="324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Modern Cipher@openssl</a:t>
            </a:r>
            <a:br>
              <a:rPr lang="zh-TW" sz="324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zh-TW" sz="324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本課程將主要以openssl來示範現代密碼的加解密</a:t>
            </a:r>
            <a:r>
              <a:rPr lang="zh-TW" sz="324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OpenSSL</a:t>
            </a:r>
            <a:r>
              <a:rPr lang="zh-TW" sz="189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https://zh.wikipedia.org/wiki/OpenSSL</a:t>
            </a:r>
          </a:p>
        </p:txBody>
      </p:sp>
      <p:pic>
        <p:nvPicPr>
          <p:cNvPr id="108" name="Shape 108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88105" y="1562087"/>
            <a:ext cx="8955895" cy="47810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>
            <a:spLocks noGrp="1"/>
          </p:cNvSpPr>
          <p:nvPr>
            <p:ph type="title"/>
          </p:nvPr>
        </p:nvSpPr>
        <p:spPr>
          <a:xfrm>
            <a:off x="0" y="365127"/>
            <a:ext cx="9144000" cy="1076496"/>
          </a:xfrm>
          <a:prstGeom prst="rect">
            <a:avLst/>
          </a:prstGeom>
          <a:solidFill>
            <a:srgbClr val="7F6000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-203200" algn="l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ts val="3200"/>
              <a:buFont typeface="Calibri"/>
              <a:buNone/>
            </a:pPr>
            <a:r>
              <a:rPr lang="zh-TW" sz="32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Modern Cipher@openssl</a:t>
            </a:r>
            <a:br>
              <a:rPr lang="zh-TW" sz="32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zh-TW" sz="32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本課程將主要以openssl來示範現代密碼的加解密</a:t>
            </a:r>
          </a:p>
        </p:txBody>
      </p:sp>
      <p:sp>
        <p:nvSpPr>
          <p:cNvPr id="114" name="Shape 114"/>
          <p:cNvSpPr/>
          <p:nvPr/>
        </p:nvSpPr>
        <p:spPr>
          <a:xfrm>
            <a:off x="0" y="1690411"/>
            <a:ext cx="3980642" cy="52322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r>
              <a:rPr lang="zh-TW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https://www.openssl.org/</a:t>
            </a:r>
          </a:p>
        </p:txBody>
      </p:sp>
      <p:pic>
        <p:nvPicPr>
          <p:cNvPr id="115" name="Shape 1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72201" y="2364259"/>
            <a:ext cx="5657916" cy="4186154"/>
          </a:xfrm>
          <a:prstGeom prst="rect">
            <a:avLst/>
          </a:prstGeom>
          <a:noFill/>
          <a:ln>
            <a:noFill/>
          </a:ln>
          <a:effectLst>
            <a:outerShdw blurRad="190500" algn="tl" rotWithShape="0">
              <a:srgbClr val="000000">
                <a:alpha val="69803"/>
              </a:srgbClr>
            </a:outerShdw>
          </a:effectLst>
        </p:spPr>
      </p:pic>
      <p:sp>
        <p:nvSpPr>
          <p:cNvPr id="116" name="Shape 116"/>
          <p:cNvSpPr/>
          <p:nvPr/>
        </p:nvSpPr>
        <p:spPr>
          <a:xfrm>
            <a:off x="4348835" y="1746423"/>
            <a:ext cx="4681282" cy="46166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r>
              <a:rPr lang="zh-TW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https://github.com/openssl/openssl</a:t>
            </a:r>
          </a:p>
        </p:txBody>
      </p:sp>
      <p:sp>
        <p:nvSpPr>
          <p:cNvPr id="117" name="Shape 117"/>
          <p:cNvSpPr/>
          <p:nvPr/>
        </p:nvSpPr>
        <p:spPr>
          <a:xfrm>
            <a:off x="174857" y="2462419"/>
            <a:ext cx="2823716" cy="2585323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r>
              <a:rPr lang="zh-TW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OpenSSL is a robust, commercial-grade, and full-featured toolkit for the Transport Layer Security (TLS) and Secure Sockets Layer (SSL) protocols. 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None/>
            </a:pPr>
            <a:r>
              <a:rPr lang="zh-TW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 is also a general-purpose cryptography library.</a:t>
            </a:r>
          </a:p>
        </p:txBody>
      </p:sp>
      <p:pic>
        <p:nvPicPr>
          <p:cNvPr id="118" name="Shape 118" descr="「openssl」的圖片搜尋結果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22888" y="5296530"/>
            <a:ext cx="2527653" cy="686725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Shape 119"/>
          <p:cNvSpPr/>
          <p:nvPr/>
        </p:nvSpPr>
        <p:spPr>
          <a:xfrm>
            <a:off x="3435179" y="4703805"/>
            <a:ext cx="3970638" cy="1846608"/>
          </a:xfrm>
          <a:prstGeom prst="roundRect">
            <a:avLst>
              <a:gd name="adj" fmla="val 16667"/>
            </a:avLst>
          </a:prstGeom>
          <a:noFill/>
          <a:ln w="57150" cap="flat" cmpd="sng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/>
          <p:nvPr/>
        </p:nvSpPr>
        <p:spPr>
          <a:xfrm>
            <a:off x="0" y="738314"/>
            <a:ext cx="2774734" cy="30008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r>
              <a:rPr lang="zh-TW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https://en.wikipedia.org/wiki/Cipher</a:t>
            </a:r>
          </a:p>
        </p:txBody>
      </p:sp>
      <p:sp>
        <p:nvSpPr>
          <p:cNvPr id="125" name="Shape 125"/>
          <p:cNvSpPr/>
          <p:nvPr/>
        </p:nvSpPr>
        <p:spPr>
          <a:xfrm>
            <a:off x="5152252" y="778328"/>
            <a:ext cx="4084067" cy="30008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r>
              <a:rPr lang="zh-TW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https://en.wikipedia.org/wiki/Outline_of_cryptography</a:t>
            </a:r>
          </a:p>
        </p:txBody>
      </p:sp>
      <p:sp>
        <p:nvSpPr>
          <p:cNvPr id="126" name="Shape 126"/>
          <p:cNvSpPr/>
          <p:nvPr/>
        </p:nvSpPr>
        <p:spPr>
          <a:xfrm>
            <a:off x="0" y="2"/>
            <a:ext cx="9144000" cy="695325"/>
          </a:xfrm>
          <a:prstGeom prst="wedgeRectCallout">
            <a:avLst>
              <a:gd name="adj1" fmla="val -20833"/>
              <a:gd name="adj2" fmla="val 62500"/>
            </a:avLst>
          </a:prstGeom>
          <a:solidFill>
            <a:srgbClr val="7F6000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r>
              <a:rPr lang="zh-TW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現代密碼學:第一種分類</a:t>
            </a:r>
          </a:p>
        </p:txBody>
      </p:sp>
      <p:pic>
        <p:nvPicPr>
          <p:cNvPr id="127" name="Shape 1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13255" y="2558272"/>
            <a:ext cx="3774552" cy="2580699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Shape 128"/>
          <p:cNvSpPr/>
          <p:nvPr/>
        </p:nvSpPr>
        <p:spPr>
          <a:xfrm>
            <a:off x="5130877" y="1197711"/>
            <a:ext cx="3028264" cy="92333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r>
              <a:rPr lang="zh-TW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非對稱式密碼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r>
              <a:rPr lang="zh-TW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asymmetric key algorithms 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r>
              <a:rPr lang="zh-TW" sz="18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Public</a:t>
            </a:r>
            <a:r>
              <a:rPr lang="zh-TW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-key cryptography</a:t>
            </a:r>
          </a:p>
        </p:txBody>
      </p:sp>
      <p:sp>
        <p:nvSpPr>
          <p:cNvPr id="129" name="Shape 129"/>
          <p:cNvSpPr/>
          <p:nvPr/>
        </p:nvSpPr>
        <p:spPr>
          <a:xfrm>
            <a:off x="335089" y="1191598"/>
            <a:ext cx="2860153" cy="92333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r>
              <a:rPr lang="zh-TW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對稱式密碼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r>
              <a:rPr lang="zh-TW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symmetric key algorithms 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r>
              <a:rPr lang="zh-TW" sz="18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Private</a:t>
            </a:r>
            <a:r>
              <a:rPr lang="zh-TW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-key cryptography</a:t>
            </a:r>
          </a:p>
        </p:txBody>
      </p:sp>
      <p:sp>
        <p:nvSpPr>
          <p:cNvPr id="130" name="Shape 130"/>
          <p:cNvSpPr/>
          <p:nvPr/>
        </p:nvSpPr>
        <p:spPr>
          <a:xfrm>
            <a:off x="6504561" y="5844724"/>
            <a:ext cx="2452014" cy="95410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r>
              <a:rPr lang="zh-TW" sz="14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RSA – factoring(質因數分解)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r>
              <a:rPr lang="zh-TW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 Gamal – discrete logarithm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r>
              <a:rPr lang="zh-TW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Elliptic curve cryptography – 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r>
              <a:rPr lang="zh-TW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(discrete logarithm variant)</a:t>
            </a:r>
          </a:p>
        </p:txBody>
      </p:sp>
      <p:sp>
        <p:nvSpPr>
          <p:cNvPr id="131" name="Shape 131"/>
          <p:cNvSpPr/>
          <p:nvPr/>
        </p:nvSpPr>
        <p:spPr>
          <a:xfrm>
            <a:off x="332802" y="5979560"/>
            <a:ext cx="3716888" cy="58477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r>
              <a:rPr lang="zh-TW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stream ciphers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r>
              <a:rPr lang="zh-TW" sz="16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Advanced Encryption Standard (Rijndael) </a:t>
            </a:r>
          </a:p>
        </p:txBody>
      </p:sp>
      <p:pic>
        <p:nvPicPr>
          <p:cNvPr id="132" name="Shape 13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35089" y="2672740"/>
            <a:ext cx="3714601" cy="1329407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Shape 133"/>
          <p:cNvSpPr/>
          <p:nvPr/>
        </p:nvSpPr>
        <p:spPr>
          <a:xfrm>
            <a:off x="4842226" y="168912"/>
            <a:ext cx="3629199" cy="52322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r>
              <a:rPr lang="zh-TW" sz="2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根據type of key的分類</a:t>
            </a:r>
          </a:p>
        </p:txBody>
      </p:sp>
      <p:sp>
        <p:nvSpPr>
          <p:cNvPr id="134" name="Shape 134"/>
          <p:cNvSpPr/>
          <p:nvPr/>
        </p:nvSpPr>
        <p:spPr>
          <a:xfrm>
            <a:off x="929073" y="2455160"/>
            <a:ext cx="646331" cy="36933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r>
              <a:rPr lang="zh-TW" sz="18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加密</a:t>
            </a:r>
          </a:p>
        </p:txBody>
      </p:sp>
      <p:sp>
        <p:nvSpPr>
          <p:cNvPr id="135" name="Shape 135"/>
          <p:cNvSpPr/>
          <p:nvPr/>
        </p:nvSpPr>
        <p:spPr>
          <a:xfrm>
            <a:off x="2603672" y="2477708"/>
            <a:ext cx="646331" cy="36933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r>
              <a:rPr lang="zh-TW" sz="18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解密</a:t>
            </a:r>
          </a:p>
        </p:txBody>
      </p:sp>
      <p:sp>
        <p:nvSpPr>
          <p:cNvPr id="136" name="Shape 136"/>
          <p:cNvSpPr/>
          <p:nvPr/>
        </p:nvSpPr>
        <p:spPr>
          <a:xfrm>
            <a:off x="7364375" y="2668178"/>
            <a:ext cx="646331" cy="36933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r>
              <a:rPr lang="zh-TW" sz="18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解密</a:t>
            </a:r>
          </a:p>
        </p:txBody>
      </p:sp>
      <p:sp>
        <p:nvSpPr>
          <p:cNvPr id="137" name="Shape 137"/>
          <p:cNvSpPr/>
          <p:nvPr/>
        </p:nvSpPr>
        <p:spPr>
          <a:xfrm>
            <a:off x="6166295" y="2642341"/>
            <a:ext cx="646331" cy="36933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r>
              <a:rPr lang="zh-TW" sz="18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加密</a:t>
            </a:r>
          </a:p>
        </p:txBody>
      </p:sp>
      <p:sp>
        <p:nvSpPr>
          <p:cNvPr id="138" name="Shape 138"/>
          <p:cNvSpPr/>
          <p:nvPr/>
        </p:nvSpPr>
        <p:spPr>
          <a:xfrm>
            <a:off x="5519964" y="2298846"/>
            <a:ext cx="646331" cy="36933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r>
              <a:rPr lang="zh-TW" sz="1800" b="1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明文</a:t>
            </a:r>
          </a:p>
        </p:txBody>
      </p:sp>
      <p:sp>
        <p:nvSpPr>
          <p:cNvPr id="139" name="Shape 139"/>
          <p:cNvSpPr/>
          <p:nvPr/>
        </p:nvSpPr>
        <p:spPr>
          <a:xfrm>
            <a:off x="6645009" y="2230975"/>
            <a:ext cx="646331" cy="36933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r>
              <a:rPr lang="zh-TW" sz="1800" b="1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密文</a:t>
            </a:r>
          </a:p>
        </p:txBody>
      </p:sp>
      <p:sp>
        <p:nvSpPr>
          <p:cNvPr id="140" name="Shape 140"/>
          <p:cNvSpPr/>
          <p:nvPr/>
        </p:nvSpPr>
        <p:spPr>
          <a:xfrm>
            <a:off x="4191303" y="3845204"/>
            <a:ext cx="2156012" cy="646331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r>
              <a:rPr lang="zh-TW" sz="18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加密::使用</a:t>
            </a:r>
            <a:r>
              <a:rPr lang="zh-TW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公鑰加密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r>
              <a:rPr lang="zh-TW" sz="18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解密::使用</a:t>
            </a:r>
            <a:r>
              <a:rPr lang="zh-TW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密鑰解密</a:t>
            </a:r>
          </a:p>
        </p:txBody>
      </p:sp>
      <p:sp>
        <p:nvSpPr>
          <p:cNvPr id="141" name="Shape 141"/>
          <p:cNvSpPr/>
          <p:nvPr/>
        </p:nvSpPr>
        <p:spPr>
          <a:xfrm>
            <a:off x="1064201" y="4002147"/>
            <a:ext cx="646331" cy="36933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r>
              <a:rPr lang="zh-TW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密鑰</a:t>
            </a:r>
          </a:p>
        </p:txBody>
      </p:sp>
      <p:sp>
        <p:nvSpPr>
          <p:cNvPr id="142" name="Shape 142"/>
          <p:cNvSpPr/>
          <p:nvPr/>
        </p:nvSpPr>
        <p:spPr>
          <a:xfrm>
            <a:off x="7364375" y="5096936"/>
            <a:ext cx="646331" cy="36933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r>
              <a:rPr lang="zh-TW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密鑰</a:t>
            </a:r>
          </a:p>
        </p:txBody>
      </p:sp>
      <p:sp>
        <p:nvSpPr>
          <p:cNvPr id="143" name="Shape 143"/>
          <p:cNvSpPr/>
          <p:nvPr/>
        </p:nvSpPr>
        <p:spPr>
          <a:xfrm>
            <a:off x="6146881" y="5096936"/>
            <a:ext cx="646331" cy="36933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r>
              <a:rPr lang="zh-TW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公鑰</a:t>
            </a:r>
          </a:p>
        </p:txBody>
      </p:sp>
      <p:sp>
        <p:nvSpPr>
          <p:cNvPr id="144" name="Shape 144"/>
          <p:cNvSpPr/>
          <p:nvPr/>
        </p:nvSpPr>
        <p:spPr>
          <a:xfrm>
            <a:off x="335089" y="4483554"/>
            <a:ext cx="3502703" cy="646331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r>
              <a:rPr lang="zh-TW" sz="18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加密與解密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r>
              <a:rPr lang="zh-TW" sz="18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都是使用同一把ke</a:t>
            </a:r>
            <a:r>
              <a:rPr lang="zh-TW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y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-27940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4400"/>
              <a:buFont typeface="Calibri"/>
              <a:buNone/>
            </a:pPr>
            <a:endParaRPr sz="4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Shape 150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Shape 15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r>
              <a:rPr lang="zh-TW" sz="4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對稱式密碼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r>
              <a:rPr lang="zh-TW" sz="4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symmetric key algorithms 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r>
              <a:rPr lang="zh-TW" sz="4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Private-key cryptography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endParaRPr sz="4400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Shape 152"/>
          <p:cNvSpPr/>
          <p:nvPr/>
        </p:nvSpPr>
        <p:spPr>
          <a:xfrm>
            <a:off x="4032935" y="711757"/>
            <a:ext cx="756938" cy="144655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r>
              <a:rPr lang="zh-TW" sz="8800" b="1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</a:p>
        </p:txBody>
      </p:sp>
      <p:sp>
        <p:nvSpPr>
          <p:cNvPr id="153" name="Shape 153"/>
          <p:cNvSpPr/>
          <p:nvPr/>
        </p:nvSpPr>
        <p:spPr>
          <a:xfrm>
            <a:off x="3703251" y="4070132"/>
            <a:ext cx="4572000" cy="286232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None/>
            </a:pPr>
            <a:r>
              <a:rPr lang="zh-TW" sz="360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Xor cipher</a:t>
            </a:r>
          </a:p>
          <a:p>
            <a:pPr marL="0" marR="0" lvl="0" indent="0" algn="r" rtl="0">
              <a:spcBef>
                <a:spcPts val="0"/>
              </a:spcBef>
              <a:buNone/>
            </a:pPr>
            <a:r>
              <a:rPr lang="zh-TW" sz="360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DES</a:t>
            </a:r>
          </a:p>
          <a:p>
            <a:pPr marL="0" marR="0" lvl="0" indent="0" algn="r" rtl="0">
              <a:spcBef>
                <a:spcPts val="0"/>
              </a:spcBef>
              <a:buNone/>
            </a:pPr>
            <a:r>
              <a:rPr lang="zh-TW" sz="360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Triple DES</a:t>
            </a:r>
          </a:p>
          <a:p>
            <a:pPr marL="0" marR="0" lvl="0" indent="0" algn="r" rtl="0">
              <a:spcBef>
                <a:spcPts val="0"/>
              </a:spcBef>
              <a:buNone/>
            </a:pPr>
            <a:r>
              <a:rPr lang="zh-TW" sz="360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AES</a:t>
            </a:r>
          </a:p>
          <a:p>
            <a:pPr marL="0" marR="0" lvl="0" indent="0" algn="r" rtl="0">
              <a:spcBef>
                <a:spcPts val="0"/>
              </a:spcBef>
              <a:buNone/>
            </a:pPr>
            <a:r>
              <a:rPr lang="zh-TW" sz="360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…………………………….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/>
          <p:nvPr/>
        </p:nvSpPr>
        <p:spPr>
          <a:xfrm>
            <a:off x="0" y="0"/>
            <a:ext cx="9144000" cy="1591294"/>
          </a:xfrm>
          <a:prstGeom prst="wedgeRectCallout">
            <a:avLst>
              <a:gd name="adj1" fmla="val -20833"/>
              <a:gd name="adj2" fmla="val 62500"/>
            </a:avLst>
          </a:prstGeom>
          <a:solidFill>
            <a:srgbClr val="7F6000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r>
              <a:rPr lang="zh-TW" sz="32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對稱式密碼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r>
              <a:rPr lang="zh-TW" sz="32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symmetric key algorithms 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r>
              <a:rPr lang="zh-TW" sz="32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Private-key cryptography</a:t>
            </a:r>
          </a:p>
        </p:txBody>
      </p:sp>
      <p:pic>
        <p:nvPicPr>
          <p:cNvPr id="159" name="Shape 159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474480" y="2442967"/>
            <a:ext cx="8195040" cy="29365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 txBox="1">
            <a:spLocks noGrp="1"/>
          </p:cNvSpPr>
          <p:nvPr>
            <p:ph type="sldNum" idx="12"/>
          </p:nvPr>
        </p:nvSpPr>
        <p:spPr>
          <a:xfrm>
            <a:off x="6943982" y="631516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None/>
            </a:pPr>
            <a:fld id="{00000000-1234-1234-1234-123412341234}" type="slidenum">
              <a:rPr lang="en-US" altLang="zh-TW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lang="zh-TW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165" name="Shape 165"/>
          <p:cNvGraphicFramePr/>
          <p:nvPr/>
        </p:nvGraphicFramePr>
        <p:xfrm>
          <a:off x="290661" y="688712"/>
          <a:ext cx="8432800" cy="2468930"/>
        </p:xfrm>
        <a:graphic>
          <a:graphicData uri="http://schemas.openxmlformats.org/drawingml/2006/table">
            <a:tbl>
              <a:tblPr firstRow="1" bandRow="1">
                <a:noFill/>
                <a:tableStyleId>{55250545-5F26-4EB6-BABA-0D51D5040E24}</a:tableStyleId>
              </a:tblPr>
              <a:tblGrid>
                <a:gridCol w="501000"/>
                <a:gridCol w="552400"/>
                <a:gridCol w="1300225"/>
                <a:gridCol w="1019500"/>
                <a:gridCol w="981725"/>
                <a:gridCol w="2038975"/>
                <a:gridCol w="2038975"/>
              </a:tblGrid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None/>
                      </a:pPr>
                      <a:r>
                        <a:rPr lang="zh-TW" sz="2000" u="none" strike="noStrike" cap="none"/>
                        <a:t>A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None/>
                      </a:pPr>
                      <a:r>
                        <a:rPr lang="zh-TW" sz="2000"/>
                        <a:t>B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None/>
                      </a:pPr>
                      <a:r>
                        <a:rPr lang="zh-TW" sz="2000"/>
                        <a:t>A</a:t>
                      </a:r>
                      <a:r>
                        <a:rPr lang="zh-TW" sz="2000" b="0" i="0" u="none" strike="noStrik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</a:t>
                      </a:r>
                      <a:r>
                        <a:rPr lang="zh-TW" sz="2000" b="0" i="0" u="none" strike="noStrike">
                          <a:solidFill>
                            <a:srgbClr val="FFFF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AND </a:t>
                      </a:r>
                      <a:r>
                        <a:rPr lang="zh-TW" sz="2000" b="0" i="0" u="none" strike="noStrik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B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-1270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Calibri"/>
                        <a:buNone/>
                      </a:pPr>
                      <a:r>
                        <a:rPr lang="zh-TW" sz="2000"/>
                        <a:t>A</a:t>
                      </a:r>
                      <a:r>
                        <a:rPr lang="zh-TW" sz="2000" b="0" i="0" u="none" strike="noStrik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</a:t>
                      </a:r>
                      <a:r>
                        <a:rPr lang="zh-TW" sz="2000" b="0" i="0" u="none" strike="noStrike">
                          <a:solidFill>
                            <a:srgbClr val="FFFF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OR</a:t>
                      </a:r>
                      <a:r>
                        <a:rPr lang="zh-TW" sz="2000" b="0" i="0" u="none" strike="noStrik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B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-1270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Calibri"/>
                        <a:buNone/>
                      </a:pPr>
                      <a:r>
                        <a:rPr lang="zh-TW" sz="2000"/>
                        <a:t>A</a:t>
                      </a:r>
                      <a:r>
                        <a:rPr lang="zh-TW" sz="2000" b="0" i="0" u="none" strike="noStrik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</a:t>
                      </a:r>
                      <a:r>
                        <a:rPr lang="zh-TW" sz="2000" b="1" i="0" u="none" strike="noStrike">
                          <a:solidFill>
                            <a:srgbClr val="FFFF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⊕</a:t>
                      </a:r>
                      <a:r>
                        <a:rPr lang="zh-TW" sz="2000" b="0" i="0" u="none" strike="noStrik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B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-1270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Calibri"/>
                        <a:buNone/>
                      </a:pPr>
                      <a:r>
                        <a:rPr lang="zh-TW" sz="2000"/>
                        <a:t>(A</a:t>
                      </a:r>
                      <a:r>
                        <a:rPr lang="zh-TW" sz="2000" b="0" i="0" u="none" strike="noStrik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zh-TW" sz="2000" b="1" i="0" u="none" strike="noStrike">
                          <a:solidFill>
                            <a:srgbClr val="FFFF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⊕</a:t>
                      </a:r>
                      <a:r>
                        <a:rPr lang="zh-TW" sz="2000" i="0" u="none" strike="noStrike">
                          <a:solidFill>
                            <a:schemeClr val="lt1"/>
                          </a:solidFill>
                        </a:rPr>
                        <a:t> B)</a:t>
                      </a:r>
                      <a:r>
                        <a:rPr lang="zh-TW" sz="2000" b="1" i="0" u="none" strike="noStrike">
                          <a:solidFill>
                            <a:srgbClr val="FFFF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⊕</a:t>
                      </a:r>
                      <a:r>
                        <a:rPr lang="zh-TW" sz="2000" b="1" i="0" u="none" strike="noStrik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B</a:t>
                      </a:r>
                    </a:p>
                  </a:txBody>
                  <a:tcPr marL="91450" marR="91450" marT="45725" marB="45725"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-1270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Calibri"/>
                        <a:buNone/>
                      </a:pPr>
                      <a:r>
                        <a:rPr lang="zh-TW" sz="2000"/>
                        <a:t>(A</a:t>
                      </a:r>
                      <a:r>
                        <a:rPr lang="zh-TW" sz="2000" b="0" i="0" u="none" strike="noStrik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zh-TW" sz="2000" b="1" i="0" u="none" strike="noStrike">
                          <a:solidFill>
                            <a:srgbClr val="FFFF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⊕</a:t>
                      </a:r>
                      <a:r>
                        <a:rPr lang="zh-TW" sz="2000" b="0" i="0" u="none" strike="noStrik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zh-TW" sz="2000" i="0" u="none" strike="noStrike">
                          <a:solidFill>
                            <a:schemeClr val="lt1"/>
                          </a:solidFill>
                        </a:rPr>
                        <a:t>B)</a:t>
                      </a:r>
                      <a:r>
                        <a:rPr lang="zh-TW" sz="2000" b="1" i="0" u="none" strike="noStrike">
                          <a:solidFill>
                            <a:srgbClr val="FFFF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⊕</a:t>
                      </a:r>
                      <a:r>
                        <a:rPr lang="zh-TW" sz="2000" b="1" i="0" u="none" strike="noStrik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A</a:t>
                      </a:r>
                    </a:p>
                  </a:txBody>
                  <a:tcPr marL="91450" marR="91450" marT="45725" marB="45725"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None/>
                      </a:pPr>
                      <a:r>
                        <a:rPr lang="zh-TW" sz="2800"/>
                        <a:t>0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None/>
                      </a:pPr>
                      <a:r>
                        <a:rPr lang="zh-TW" sz="2800"/>
                        <a:t>0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None/>
                      </a:pPr>
                      <a:r>
                        <a:rPr lang="zh-TW" sz="2800"/>
                        <a:t>0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None/>
                      </a:pPr>
                      <a:r>
                        <a:rPr lang="zh-TW" sz="2800"/>
                        <a:t>0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None/>
                      </a:pPr>
                      <a:r>
                        <a:rPr lang="zh-TW" sz="2800"/>
                        <a:t>0</a:t>
                      </a:r>
                    </a:p>
                  </a:txBody>
                  <a:tcPr marL="91450" marR="91450" marT="45725" marB="45725"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None/>
                      </a:pPr>
                      <a:r>
                        <a:rPr lang="zh-TW" sz="2800"/>
                        <a:t>0</a:t>
                      </a: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None/>
                      </a:pPr>
                      <a:r>
                        <a:rPr lang="zh-TW" sz="2800"/>
                        <a:t>0</a:t>
                      </a: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None/>
                      </a:pPr>
                      <a:r>
                        <a:rPr lang="zh-TW" sz="2800"/>
                        <a:t>0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None/>
                      </a:pPr>
                      <a:r>
                        <a:rPr lang="zh-TW" sz="2800"/>
                        <a:t>1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None/>
                      </a:pPr>
                      <a:r>
                        <a:rPr lang="zh-TW" sz="2800"/>
                        <a:t>0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None/>
                      </a:pPr>
                      <a:r>
                        <a:rPr lang="zh-TW" sz="2800"/>
                        <a:t>1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None/>
                      </a:pPr>
                      <a:r>
                        <a:rPr lang="zh-TW" sz="2800"/>
                        <a:t>1</a:t>
                      </a:r>
                    </a:p>
                  </a:txBody>
                  <a:tcPr marL="91450" marR="91450" marT="45725" marB="45725"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None/>
                      </a:pPr>
                      <a:r>
                        <a:rPr lang="zh-TW" sz="2800"/>
                        <a:t>0</a:t>
                      </a: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None/>
                      </a:pPr>
                      <a:r>
                        <a:rPr lang="zh-TW" sz="2800"/>
                        <a:t>1</a:t>
                      </a: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None/>
                      </a:pPr>
                      <a:r>
                        <a:rPr lang="zh-TW" sz="2800"/>
                        <a:t>1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None/>
                      </a:pPr>
                      <a:r>
                        <a:rPr lang="zh-TW" sz="2800"/>
                        <a:t>0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None/>
                      </a:pPr>
                      <a:r>
                        <a:rPr lang="zh-TW" sz="2800"/>
                        <a:t>0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None/>
                      </a:pPr>
                      <a:r>
                        <a:rPr lang="zh-TW" sz="2800"/>
                        <a:t>1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None/>
                      </a:pPr>
                      <a:r>
                        <a:rPr lang="zh-TW" sz="2800"/>
                        <a:t>1</a:t>
                      </a:r>
                    </a:p>
                  </a:txBody>
                  <a:tcPr marL="91450" marR="91450" marT="45725" marB="45725"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None/>
                      </a:pPr>
                      <a:r>
                        <a:rPr lang="zh-TW" sz="2800"/>
                        <a:t>1</a:t>
                      </a: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None/>
                      </a:pPr>
                      <a:r>
                        <a:rPr lang="zh-TW" sz="2800"/>
                        <a:t>0</a:t>
                      </a: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None/>
                      </a:pPr>
                      <a:r>
                        <a:rPr lang="zh-TW" sz="2800"/>
                        <a:t>1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None/>
                      </a:pPr>
                      <a:r>
                        <a:rPr lang="zh-TW" sz="2800"/>
                        <a:t>1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None/>
                      </a:pPr>
                      <a:r>
                        <a:rPr lang="zh-TW" sz="2800"/>
                        <a:t>1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None/>
                      </a:pPr>
                      <a:r>
                        <a:rPr lang="zh-TW" sz="2800"/>
                        <a:t>1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None/>
                      </a:pPr>
                      <a:r>
                        <a:rPr lang="zh-TW" sz="2800"/>
                        <a:t>0</a:t>
                      </a:r>
                    </a:p>
                  </a:txBody>
                  <a:tcPr marL="91450" marR="91450" marT="45725" marB="45725"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None/>
                      </a:pPr>
                      <a:r>
                        <a:rPr lang="zh-TW" sz="2800"/>
                        <a:t>1</a:t>
                      </a: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None/>
                      </a:pPr>
                      <a:r>
                        <a:rPr lang="zh-TW" sz="2800"/>
                        <a:t>1</a:t>
                      </a: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66" name="Shape 166"/>
          <p:cNvSpPr/>
          <p:nvPr/>
        </p:nvSpPr>
        <p:spPr>
          <a:xfrm>
            <a:off x="5560543" y="161880"/>
            <a:ext cx="3221779" cy="36933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r>
              <a:rPr lang="zh-TW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Boolean </a:t>
            </a:r>
            <a:r>
              <a:rPr lang="zh-TW" sz="18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exclusive-OR</a:t>
            </a:r>
            <a:r>
              <a:rPr lang="zh-TW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operation</a:t>
            </a:r>
          </a:p>
        </p:txBody>
      </p:sp>
      <p:sp>
        <p:nvSpPr>
          <p:cNvPr id="167" name="Shape 167"/>
          <p:cNvSpPr/>
          <p:nvPr/>
        </p:nvSpPr>
        <p:spPr>
          <a:xfrm>
            <a:off x="2" y="3447881"/>
            <a:ext cx="9144000" cy="12843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r>
              <a:rPr lang="zh-TW" sz="4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危險的對稱式密碼::XOR ciphers</a:t>
            </a:r>
          </a:p>
        </p:txBody>
      </p:sp>
      <p:sp>
        <p:nvSpPr>
          <p:cNvPr id="168" name="Shape 168"/>
          <p:cNvSpPr/>
          <p:nvPr/>
        </p:nvSpPr>
        <p:spPr>
          <a:xfrm>
            <a:off x="2" y="161880"/>
            <a:ext cx="4693914" cy="36933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r>
              <a:rPr lang="zh-TW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使用XOR 邏輯運算建構簡易的密碼(容易被破)</a:t>
            </a:r>
          </a:p>
        </p:txBody>
      </p:sp>
      <p:sp>
        <p:nvSpPr>
          <p:cNvPr id="169" name="Shape 169"/>
          <p:cNvSpPr/>
          <p:nvPr/>
        </p:nvSpPr>
        <p:spPr>
          <a:xfrm>
            <a:off x="128356" y="5612596"/>
            <a:ext cx="4394152" cy="92333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r>
              <a:rPr lang="zh-TW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a=</a:t>
            </a:r>
            <a:r>
              <a:rPr lang="zh-TW" sz="18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0b</a:t>
            </a:r>
            <a:r>
              <a:rPr lang="zh-TW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01010111011010010110101101101001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r>
              <a:rPr lang="zh-TW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k=</a:t>
            </a:r>
            <a:r>
              <a:rPr lang="zh-TW" sz="18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0b</a:t>
            </a:r>
            <a:r>
              <a:rPr lang="zh-TW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11110011111100111111001111110011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r>
              <a:rPr lang="zh-TW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bin(a^k)</a:t>
            </a:r>
          </a:p>
        </p:txBody>
      </p:sp>
      <p:sp>
        <p:nvSpPr>
          <p:cNvPr id="170" name="Shape 170"/>
          <p:cNvSpPr/>
          <p:nvPr/>
        </p:nvSpPr>
        <p:spPr>
          <a:xfrm>
            <a:off x="2245479" y="4912222"/>
            <a:ext cx="2257349" cy="36933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r>
              <a:rPr lang="zh-TW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bin(0b1111 ^ 0b1111)</a:t>
            </a:r>
          </a:p>
        </p:txBody>
      </p:sp>
      <p:sp>
        <p:nvSpPr>
          <p:cNvPr id="171" name="Shape 171"/>
          <p:cNvSpPr txBox="1"/>
          <p:nvPr/>
        </p:nvSpPr>
        <p:spPr>
          <a:xfrm>
            <a:off x="128356" y="4864105"/>
            <a:ext cx="1856963" cy="49427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-173355" algn="l" rtl="0">
              <a:lnSpc>
                <a:spcPct val="90000"/>
              </a:lnSpc>
              <a:spcBef>
                <a:spcPts val="0"/>
              </a:spcBef>
              <a:buClr>
                <a:srgbClr val="FFFF00"/>
              </a:buClr>
              <a:buSzPts val="2730"/>
              <a:buFont typeface="Calibri"/>
              <a:buNone/>
            </a:pPr>
            <a:r>
              <a:rPr lang="zh-TW" sz="2730" b="1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python實作</a:t>
            </a:r>
          </a:p>
        </p:txBody>
      </p:sp>
      <p:sp>
        <p:nvSpPr>
          <p:cNvPr id="172" name="Shape 172"/>
          <p:cNvSpPr/>
          <p:nvPr/>
        </p:nvSpPr>
        <p:spPr>
          <a:xfrm>
            <a:off x="7245388" y="3267917"/>
            <a:ext cx="1755994" cy="92333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r>
              <a:rPr lang="zh-TW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NOT Instruction: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r>
              <a:rPr lang="zh-TW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0➔1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r>
              <a:rPr lang="zh-TW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1➔0</a:t>
            </a:r>
          </a:p>
        </p:txBody>
      </p:sp>
      <p:sp>
        <p:nvSpPr>
          <p:cNvPr id="173" name="Shape 173"/>
          <p:cNvSpPr/>
          <p:nvPr/>
        </p:nvSpPr>
        <p:spPr>
          <a:xfrm>
            <a:off x="5657924" y="5358375"/>
            <a:ext cx="3174927" cy="646331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r>
              <a:rPr lang="zh-TW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作業: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r>
              <a:rPr lang="zh-TW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使用XOR運算時做兩整數互換</a:t>
            </a:r>
          </a:p>
        </p:txBody>
      </p:sp>
      <p:sp>
        <p:nvSpPr>
          <p:cNvPr id="174" name="Shape 174"/>
          <p:cNvSpPr/>
          <p:nvPr/>
        </p:nvSpPr>
        <p:spPr>
          <a:xfrm>
            <a:off x="5657924" y="4803095"/>
            <a:ext cx="1429265" cy="36933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r>
              <a:rPr lang="zh-TW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= 3     b = 4</a:t>
            </a:r>
          </a:p>
        </p:txBody>
      </p:sp>
      <p:sp>
        <p:nvSpPr>
          <p:cNvPr id="175" name="Shape 175"/>
          <p:cNvSpPr/>
          <p:nvPr/>
        </p:nvSpPr>
        <p:spPr>
          <a:xfrm>
            <a:off x="6161903" y="5173362"/>
            <a:ext cx="387178" cy="185013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Shape 176"/>
          <p:cNvSpPr/>
          <p:nvPr/>
        </p:nvSpPr>
        <p:spPr>
          <a:xfrm>
            <a:off x="6211330" y="6027302"/>
            <a:ext cx="387178" cy="185013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Shape 177"/>
          <p:cNvSpPr/>
          <p:nvPr/>
        </p:nvSpPr>
        <p:spPr>
          <a:xfrm>
            <a:off x="5742167" y="6234911"/>
            <a:ext cx="1429265" cy="36933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r>
              <a:rPr lang="zh-TW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= 4     b = 3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Shape 182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t="4737" b="7136"/>
          <a:stretch/>
        </p:blipFill>
        <p:spPr>
          <a:xfrm>
            <a:off x="628650" y="2067697"/>
            <a:ext cx="7886700" cy="3764692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Shape 183"/>
          <p:cNvSpPr/>
          <p:nvPr/>
        </p:nvSpPr>
        <p:spPr>
          <a:xfrm>
            <a:off x="296210" y="1360012"/>
            <a:ext cx="8028395" cy="40011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r>
              <a:rPr lang="zh-TW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“wiki” ➔ (01010111 01101001 01101011 01101001 in 8-bit ASCII)</a:t>
            </a:r>
          </a:p>
        </p:txBody>
      </p:sp>
      <p:sp>
        <p:nvSpPr>
          <p:cNvPr id="184" name="Shape 184"/>
          <p:cNvSpPr/>
          <p:nvPr/>
        </p:nvSpPr>
        <p:spPr>
          <a:xfrm>
            <a:off x="0" y="0"/>
            <a:ext cx="9144000" cy="1117600"/>
          </a:xfrm>
          <a:prstGeom prst="wedgeRectCallout">
            <a:avLst>
              <a:gd name="adj1" fmla="val -20833"/>
              <a:gd name="adj2" fmla="val 62500"/>
            </a:avLst>
          </a:prstGeom>
          <a:solidFill>
            <a:srgbClr val="7F6000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r>
              <a:rPr lang="zh-TW" sz="32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危險的對稱式密碼:: </a:t>
            </a:r>
            <a:r>
              <a:rPr lang="zh-TW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XOR cipher</a:t>
            </a:r>
            <a:br>
              <a:rPr lang="zh-TW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zh-TW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https://en.wikipedia.org/wiki/XOR_cipher</a:t>
            </a:r>
          </a:p>
        </p:txBody>
      </p:sp>
      <p:pic>
        <p:nvPicPr>
          <p:cNvPr id="185" name="Shape 185"/>
          <p:cNvPicPr preferRelativeResize="0"/>
          <p:nvPr/>
        </p:nvPicPr>
        <p:blipFill rotWithShape="1">
          <a:blip r:embed="rId3">
            <a:alphaModFix/>
          </a:blip>
          <a:srcRect l="19990" t="39640" r="51538" b="46960"/>
          <a:stretch/>
        </p:blipFill>
        <p:spPr>
          <a:xfrm>
            <a:off x="1452961" y="2002535"/>
            <a:ext cx="6817715" cy="1738193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7626448" y="5535055"/>
            <a:ext cx="1396314" cy="1200329"/>
          </a:xfrm>
          <a:prstGeom prst="rect">
            <a:avLst/>
          </a:prstGeom>
          <a:solidFill>
            <a:srgbClr val="E1EFD8"/>
          </a:solidFill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r>
              <a:rPr lang="zh-TW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作業解答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r>
              <a:rPr lang="zh-TW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&gt;&gt;&gt; a ^= b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r>
              <a:rPr lang="zh-TW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&gt;&gt;&gt; b ^= a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r>
              <a:rPr lang="zh-TW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&gt;&gt;&gt; a ^= b</a:t>
            </a:r>
          </a:p>
        </p:txBody>
      </p:sp>
      <p:sp>
        <p:nvSpPr>
          <p:cNvPr id="187" name="Shape 187"/>
          <p:cNvSpPr txBox="1"/>
          <p:nvPr/>
        </p:nvSpPr>
        <p:spPr>
          <a:xfrm>
            <a:off x="468539" y="5403281"/>
            <a:ext cx="1968843" cy="49427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-173355" algn="l" rtl="0">
              <a:lnSpc>
                <a:spcPct val="90000"/>
              </a:lnSpc>
              <a:spcBef>
                <a:spcPts val="0"/>
              </a:spcBef>
              <a:buClr>
                <a:srgbClr val="FFFF00"/>
              </a:buClr>
              <a:buSzPts val="2730"/>
              <a:buFont typeface="Calibri"/>
              <a:buNone/>
            </a:pPr>
            <a:r>
              <a:rPr lang="zh-TW" sz="2730" b="1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python實作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 佈景主題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2487</Words>
  <Application>Microsoft Office PowerPoint</Application>
  <PresentationFormat>如螢幕大小 (4:3)</PresentationFormat>
  <Paragraphs>270</Paragraphs>
  <Slides>25</Slides>
  <Notes>25</Notes>
  <HiddenSlides>0</HiddenSlides>
  <MMClips>0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25</vt:i4>
      </vt:variant>
    </vt:vector>
  </HeadingPairs>
  <TitlesOfParts>
    <vt:vector size="29" baseType="lpstr">
      <vt:lpstr>Noto Sans Symbols</vt:lpstr>
      <vt:lpstr>Arial</vt:lpstr>
      <vt:lpstr>Calibri</vt:lpstr>
      <vt:lpstr>Office 佈景主題</vt:lpstr>
      <vt:lpstr>現代密碼  快速入門篇</vt:lpstr>
      <vt:lpstr>PowerPoint 簡報</vt:lpstr>
      <vt:lpstr>Modern Cipher@openssl 本課程將主要以openssl來示範現代密碼的加解密OpenSSLhttps://zh.wikipedia.org/wiki/OpenSSL</vt:lpstr>
      <vt:lpstr>Modern Cipher@openssl 本課程將主要以openssl來示範現代密碼的加解密</vt:lpstr>
      <vt:lpstr>PowerPoint 簡報</vt:lpstr>
      <vt:lpstr>PowerPoint 簡報</vt:lpstr>
      <vt:lpstr>PowerPoint 簡報</vt:lpstr>
      <vt:lpstr>PowerPoint 簡報</vt:lpstr>
      <vt:lpstr>PowerPoint 簡報</vt:lpstr>
      <vt:lpstr>資料加密標準 DES::Data Encryption Standard</vt:lpstr>
      <vt:lpstr>PowerPoint 簡報</vt:lpstr>
      <vt:lpstr>PowerPoint 簡報</vt:lpstr>
      <vt:lpstr>PowerPoint 簡報</vt:lpstr>
      <vt:lpstr>三重DES(Triple-DES) https://zh.wikipedia.org/wiki/三重資料加密演算法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https://tlk.io/crypto https://goo.gl/agNyv6</dc:title>
  <dc:creator>ksu</dc:creator>
  <cp:lastModifiedBy>ksu</cp:lastModifiedBy>
  <cp:revision>2</cp:revision>
  <dcterms:modified xsi:type="dcterms:W3CDTF">2018-03-12T09:38:45Z</dcterms:modified>
</cp:coreProperties>
</file>